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Lst>
  <p:sldSz cx="18288000" cy="10287000"/>
  <p:notesSz cx="6858000" cy="9144000"/>
  <p:embeddedFontLst>
    <p:embeddedFont>
      <p:font typeface="Canva Sans" panose="020B0604020202020204" charset="0"/>
      <p:regular r:id="rId36"/>
    </p:embeddedFont>
    <p:embeddedFont>
      <p:font typeface="Canva Sans Bold" panose="020B0604020202020204" charset="0"/>
      <p:regular r:id="rId37"/>
    </p:embeddedFont>
    <p:embeddedFont>
      <p:font typeface="DejaVu Sans Bold" panose="020B0604020202020204" charset="0"/>
      <p:regular r:id="rId38"/>
    </p:embeddedFont>
    <p:embeddedFont>
      <p:font typeface="DejaVu Sans Light" panose="020B0604020202020204" charset="0"/>
      <p:regular r:id="rId39"/>
    </p:embeddedFont>
    <p:embeddedFont>
      <p:font typeface="Evolventa Bold" panose="020B0604020202020204" charset="0"/>
      <p:regular r:id="rId40"/>
    </p:embeddedFont>
    <p:embeddedFont>
      <p:font typeface="Hussar Bold" panose="020B0604020202020204" charset="0"/>
      <p:regular r:id="rId41"/>
    </p:embeddedFont>
    <p:embeddedFont>
      <p:font typeface="Magneton" panose="020B0604020202020204" charset="0"/>
      <p:regular r:id="rId42"/>
    </p:embeddedFont>
    <p:embeddedFont>
      <p:font typeface="Recoleta Bold" panose="020B0604020202020204" charset="0"/>
      <p:regular r:id="rId43"/>
    </p:embeddedFont>
    <p:embeddedFont>
      <p:font typeface="TAN Harmoni" panose="020B0604020202020204" charset="0"/>
      <p:regular r:id="rId44"/>
    </p:embeddedFont>
    <p:embeddedFont>
      <p:font typeface="TT Interphases Bold" panose="020B0604020202020204" charset="0"/>
      <p:regular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68" d="100"/>
          <a:sy n="68" d="100"/>
        </p:scale>
        <p:origin x="894"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8.fntdata"/><Relationship Id="rId48"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gif"/><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3.jpeg"/></Relationships>
</file>

<file path=ppt/slides/_rels/slide11.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jpe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s>
</file>

<file path=ppt/slides/_rels/slide1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64.jpeg"/><Relationship Id="rId1" Type="http://schemas.openxmlformats.org/officeDocument/2006/relationships/slideLayout" Target="../slideLayouts/slideLayout7.xml"/><Relationship Id="rId6" Type="http://schemas.openxmlformats.org/officeDocument/2006/relationships/image" Target="../media/image76.jpeg"/><Relationship Id="rId5" Type="http://schemas.openxmlformats.org/officeDocument/2006/relationships/image" Target="../media/image75.svg"/><Relationship Id="rId4" Type="http://schemas.openxmlformats.org/officeDocument/2006/relationships/image" Target="../media/image74.png"/></Relationships>
</file>

<file path=ppt/slides/_rels/slide1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slideLayout" Target="../slideLayouts/slideLayout7.xml"/><Relationship Id="rId1" Type="http://schemas.openxmlformats.org/officeDocument/2006/relationships/video" Target="https://youtu.be/Ku5UbaB4VGQ"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sv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 Id="rId9" Type="http://schemas.openxmlformats.org/officeDocument/2006/relationships/image" Target="../media/image14.png"/></Relationships>
</file>

<file path=ppt/slides/_rels/slide3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8.svg"/><Relationship Id="rId7" Type="http://schemas.openxmlformats.org/officeDocument/2006/relationships/image" Target="../media/image102.svg"/><Relationship Id="rId2" Type="http://schemas.openxmlformats.org/officeDocument/2006/relationships/image" Target="../media/image97.png"/><Relationship Id="rId1" Type="http://schemas.openxmlformats.org/officeDocument/2006/relationships/slideLayout" Target="../slideLayouts/slideLayout7.xml"/><Relationship Id="rId6" Type="http://schemas.openxmlformats.org/officeDocument/2006/relationships/image" Target="../media/image101.png"/><Relationship Id="rId11" Type="http://schemas.openxmlformats.org/officeDocument/2006/relationships/image" Target="../media/image106.svg"/><Relationship Id="rId5" Type="http://schemas.openxmlformats.org/officeDocument/2006/relationships/image" Target="../media/image100.svg"/><Relationship Id="rId10" Type="http://schemas.openxmlformats.org/officeDocument/2006/relationships/image" Target="../media/image105.png"/><Relationship Id="rId4" Type="http://schemas.openxmlformats.org/officeDocument/2006/relationships/image" Target="../media/image99.png"/><Relationship Id="rId9" Type="http://schemas.openxmlformats.org/officeDocument/2006/relationships/image" Target="../media/image104.svg"/></Relationships>
</file>

<file path=ppt/slides/_rels/slide34.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image" Target="../media/image107.png"/><Relationship Id="rId1" Type="http://schemas.openxmlformats.org/officeDocument/2006/relationships/slideLayout" Target="../slideLayouts/slideLayout7.xml"/><Relationship Id="rId6" Type="http://schemas.openxmlformats.org/officeDocument/2006/relationships/image" Target="../media/image111.png"/><Relationship Id="rId11" Type="http://schemas.openxmlformats.org/officeDocument/2006/relationships/image" Target="../media/image6.png"/><Relationship Id="rId5" Type="http://schemas.openxmlformats.org/officeDocument/2006/relationships/image" Target="../media/image110.png"/><Relationship Id="rId10" Type="http://schemas.openxmlformats.org/officeDocument/2006/relationships/image" Target="../media/image114.png"/><Relationship Id="rId4" Type="http://schemas.openxmlformats.org/officeDocument/2006/relationships/image" Target="../media/image109.png"/><Relationship Id="rId9" Type="http://schemas.openxmlformats.org/officeDocument/2006/relationships/image" Target="../media/image68.png"/></Relationships>
</file>

<file path=ppt/slides/_rels/slide4.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16.jpeg"/><Relationship Id="rId7" Type="http://schemas.openxmlformats.org/officeDocument/2006/relationships/image" Target="../media/image7.png"/><Relationship Id="rId12" Type="http://schemas.openxmlformats.org/officeDocument/2006/relationships/image" Target="../media/image23.jpe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9.jpeg"/><Relationship Id="rId11" Type="http://schemas.openxmlformats.org/officeDocument/2006/relationships/image" Target="../media/image22.png"/><Relationship Id="rId5" Type="http://schemas.openxmlformats.org/officeDocument/2006/relationships/image" Target="../media/image18.png"/><Relationship Id="rId10" Type="http://schemas.openxmlformats.org/officeDocument/2006/relationships/image" Target="../media/image21.jpeg"/><Relationship Id="rId4" Type="http://schemas.openxmlformats.org/officeDocument/2006/relationships/image" Target="../media/image17.jpeg"/><Relationship Id="rId9" Type="http://schemas.openxmlformats.org/officeDocument/2006/relationships/image" Target="../media/image20.jpeg"/></Relationships>
</file>

<file path=ppt/slides/_rels/slide5.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image" Target="../media/image35.jpeg"/><Relationship Id="rId18" Type="http://schemas.openxmlformats.org/officeDocument/2006/relationships/image" Target="../media/image40.jpeg"/><Relationship Id="rId3" Type="http://schemas.openxmlformats.org/officeDocument/2006/relationships/image" Target="../media/image25.jpeg"/><Relationship Id="rId7" Type="http://schemas.openxmlformats.org/officeDocument/2006/relationships/image" Target="../media/image29.jpeg"/><Relationship Id="rId12" Type="http://schemas.openxmlformats.org/officeDocument/2006/relationships/image" Target="../media/image34.jpeg"/><Relationship Id="rId17" Type="http://schemas.openxmlformats.org/officeDocument/2006/relationships/image" Target="../media/image39.jpeg"/><Relationship Id="rId2" Type="http://schemas.openxmlformats.org/officeDocument/2006/relationships/image" Target="../media/image24.jpeg"/><Relationship Id="rId16"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28.jpeg"/><Relationship Id="rId11" Type="http://schemas.openxmlformats.org/officeDocument/2006/relationships/image" Target="../media/image33.jpeg"/><Relationship Id="rId5" Type="http://schemas.openxmlformats.org/officeDocument/2006/relationships/image" Target="../media/image27.jpeg"/><Relationship Id="rId15" Type="http://schemas.openxmlformats.org/officeDocument/2006/relationships/image" Target="../media/image37.jpeg"/><Relationship Id="rId10" Type="http://schemas.openxmlformats.org/officeDocument/2006/relationships/image" Target="../media/image32.jpeg"/><Relationship Id="rId19" Type="http://schemas.openxmlformats.org/officeDocument/2006/relationships/image" Target="../media/image41.jpeg"/><Relationship Id="rId4" Type="http://schemas.openxmlformats.org/officeDocument/2006/relationships/image" Target="../media/image26.jpeg"/><Relationship Id="rId9" Type="http://schemas.openxmlformats.org/officeDocument/2006/relationships/image" Target="../media/image31.jpeg"/><Relationship Id="rId14" Type="http://schemas.openxmlformats.org/officeDocument/2006/relationships/image" Target="../media/image36.jpeg"/></Relationships>
</file>

<file path=ppt/slides/_rels/slide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svg"/><Relationship Id="rId7" Type="http://schemas.openxmlformats.org/officeDocument/2006/relationships/image" Target="../media/image47.sv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51.svg"/><Relationship Id="rId5" Type="http://schemas.openxmlformats.org/officeDocument/2006/relationships/image" Target="../media/image45.sv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svg"/></Relationships>
</file>

<file path=ppt/slides/_rels/slide7.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 Id="rId9" Type="http://schemas.openxmlformats.org/officeDocument/2006/relationships/image" Target="../media/image6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4509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4405719" y="378460"/>
            <a:ext cx="8879840" cy="8879840"/>
          </a:xfrm>
          <a:prstGeom prst="rect">
            <a:avLst/>
          </a:prstGeom>
        </p:spPr>
      </p:pic>
      <p:grpSp>
        <p:nvGrpSpPr>
          <p:cNvPr id="3" name="Group 3"/>
          <p:cNvGrpSpPr/>
          <p:nvPr/>
        </p:nvGrpSpPr>
        <p:grpSpPr>
          <a:xfrm>
            <a:off x="5281744" y="2706686"/>
            <a:ext cx="7883054" cy="4223388"/>
            <a:chOff x="0" y="0"/>
            <a:chExt cx="10510738" cy="5631184"/>
          </a:xfrm>
        </p:grpSpPr>
        <p:sp>
          <p:nvSpPr>
            <p:cNvPr id="4" name="TextBox 4"/>
            <p:cNvSpPr txBox="1"/>
            <p:nvPr/>
          </p:nvSpPr>
          <p:spPr>
            <a:xfrm>
              <a:off x="0" y="1484843"/>
              <a:ext cx="10510738" cy="4146341"/>
            </a:xfrm>
            <a:prstGeom prst="rect">
              <a:avLst/>
            </a:prstGeom>
          </p:spPr>
          <p:txBody>
            <a:bodyPr lIns="0" tIns="0" rIns="0" bIns="0" rtlCol="0" anchor="t">
              <a:spAutoFit/>
            </a:bodyPr>
            <a:lstStyle/>
            <a:p>
              <a:pPr algn="ctr">
                <a:lnSpc>
                  <a:spcPts val="18144"/>
                </a:lnSpc>
              </a:pPr>
              <a:r>
                <a:rPr lang="en-US" sz="12960" spc="-129">
                  <a:solidFill>
                    <a:srgbClr val="FA730B"/>
                  </a:solidFill>
                  <a:latin typeface="TAN Harmoni"/>
                  <a:ea typeface="TAN Harmoni"/>
                  <a:cs typeface="TAN Harmoni"/>
                  <a:sym typeface="TAN Harmoni"/>
                </a:rPr>
                <a:t>CELEBRATION!</a:t>
              </a:r>
            </a:p>
          </p:txBody>
        </p:sp>
        <p:sp>
          <p:nvSpPr>
            <p:cNvPr id="5" name="TextBox 5"/>
            <p:cNvSpPr txBox="1"/>
            <p:nvPr/>
          </p:nvSpPr>
          <p:spPr>
            <a:xfrm>
              <a:off x="2826920" y="-238125"/>
              <a:ext cx="4716909" cy="2801536"/>
            </a:xfrm>
            <a:prstGeom prst="rect">
              <a:avLst/>
            </a:prstGeom>
          </p:spPr>
          <p:txBody>
            <a:bodyPr lIns="0" tIns="0" rIns="0" bIns="0" rtlCol="0" anchor="t">
              <a:spAutoFit/>
            </a:bodyPr>
            <a:lstStyle/>
            <a:p>
              <a:pPr algn="ctr">
                <a:lnSpc>
                  <a:spcPts val="16776"/>
                </a:lnSpc>
              </a:pPr>
              <a:r>
                <a:rPr lang="en-US" sz="11982">
                  <a:solidFill>
                    <a:srgbClr val="FA730B"/>
                  </a:solidFill>
                  <a:latin typeface="Magneton"/>
                  <a:ea typeface="Magneton"/>
                  <a:cs typeface="Magneton"/>
                  <a:sym typeface="Magneton"/>
                </a:rPr>
                <a:t>Join the</a:t>
              </a:r>
            </a:p>
          </p:txBody>
        </p:sp>
      </p:grpSp>
      <p:grpSp>
        <p:nvGrpSpPr>
          <p:cNvPr id="6" name="Group 6"/>
          <p:cNvGrpSpPr/>
          <p:nvPr/>
        </p:nvGrpSpPr>
        <p:grpSpPr>
          <a:xfrm>
            <a:off x="4904112" y="7044202"/>
            <a:ext cx="8028258" cy="2646727"/>
            <a:chOff x="0" y="0"/>
            <a:chExt cx="10704344" cy="3528969"/>
          </a:xfrm>
        </p:grpSpPr>
        <p:sp>
          <p:nvSpPr>
            <p:cNvPr id="7" name="TextBox 7"/>
            <p:cNvSpPr txBox="1"/>
            <p:nvPr/>
          </p:nvSpPr>
          <p:spPr>
            <a:xfrm>
              <a:off x="0" y="-123825"/>
              <a:ext cx="10704344" cy="2929678"/>
            </a:xfrm>
            <a:prstGeom prst="rect">
              <a:avLst/>
            </a:prstGeom>
          </p:spPr>
          <p:txBody>
            <a:bodyPr lIns="0" tIns="0" rIns="0" bIns="0" rtlCol="0" anchor="t">
              <a:spAutoFit/>
            </a:bodyPr>
            <a:lstStyle/>
            <a:p>
              <a:pPr algn="ctr">
                <a:lnSpc>
                  <a:spcPts val="8959"/>
                </a:lnSpc>
                <a:spcBef>
                  <a:spcPts val="6719"/>
                </a:spcBef>
              </a:pPr>
              <a:r>
                <a:rPr lang="en-US" sz="6399" spc="383">
                  <a:solidFill>
                    <a:srgbClr val="FA730B"/>
                  </a:solidFill>
                  <a:latin typeface="Canva Sans"/>
                  <a:ea typeface="Canva Sans"/>
                  <a:cs typeface="Canva Sans"/>
                  <a:sym typeface="Canva Sans"/>
                </a:rPr>
                <a:t>CHILDRENS AUTISM HUB</a:t>
              </a:r>
            </a:p>
          </p:txBody>
        </p:sp>
        <p:sp>
          <p:nvSpPr>
            <p:cNvPr id="8" name="TextBox 8"/>
            <p:cNvSpPr txBox="1"/>
            <p:nvPr/>
          </p:nvSpPr>
          <p:spPr>
            <a:xfrm>
              <a:off x="3007672" y="2963417"/>
              <a:ext cx="4688999" cy="565552"/>
            </a:xfrm>
            <a:prstGeom prst="rect">
              <a:avLst/>
            </a:prstGeom>
          </p:spPr>
          <p:txBody>
            <a:bodyPr lIns="0" tIns="0" rIns="0" bIns="0" rtlCol="0" anchor="t">
              <a:spAutoFit/>
            </a:bodyPr>
            <a:lstStyle/>
            <a:p>
              <a:pPr algn="ctr">
                <a:lnSpc>
                  <a:spcPts val="3577"/>
                </a:lnSpc>
                <a:spcBef>
                  <a:spcPts val="2682"/>
                </a:spcBef>
              </a:pPr>
              <a:r>
                <a:rPr lang="en-US" sz="2555" spc="229">
                  <a:solidFill>
                    <a:srgbClr val="FA730B"/>
                  </a:solidFill>
                  <a:latin typeface="Hussar Bold"/>
                  <a:ea typeface="Hussar Bold"/>
                  <a:cs typeface="Hussar Bold"/>
                  <a:sym typeface="Hussar Bold"/>
                </a:rPr>
                <a:t>NEW OFFER!</a:t>
              </a:r>
            </a:p>
          </p:txBody>
        </p:sp>
      </p:grpSp>
      <p:sp>
        <p:nvSpPr>
          <p:cNvPr id="9" name="Freeform 9"/>
          <p:cNvSpPr/>
          <p:nvPr/>
        </p:nvSpPr>
        <p:spPr>
          <a:xfrm>
            <a:off x="14725676" y="163781"/>
            <a:ext cx="2899385" cy="1189878"/>
          </a:xfrm>
          <a:custGeom>
            <a:avLst/>
            <a:gdLst/>
            <a:ahLst/>
            <a:cxnLst/>
            <a:rect l="l" t="t" r="r" b="b"/>
            <a:pathLst>
              <a:path w="2899385" h="1189878">
                <a:moveTo>
                  <a:pt x="0" y="0"/>
                </a:moveTo>
                <a:lnTo>
                  <a:pt x="2899385" y="0"/>
                </a:lnTo>
                <a:lnTo>
                  <a:pt x="2899385" y="1189878"/>
                </a:lnTo>
                <a:lnTo>
                  <a:pt x="0" y="1189878"/>
                </a:lnTo>
                <a:lnTo>
                  <a:pt x="0" y="0"/>
                </a:lnTo>
                <a:close/>
              </a:path>
            </a:pathLst>
          </a:custGeom>
          <a:blipFill>
            <a:blip r:embed="rId3"/>
            <a:stretch>
              <a:fillRect/>
            </a:stretch>
          </a:blipFill>
        </p:spPr>
        <p:txBody>
          <a:bodyPr/>
          <a:lstStyle/>
          <a:p>
            <a:endParaRPr lang="en-GB"/>
          </a:p>
        </p:txBody>
      </p:sp>
      <p:sp>
        <p:nvSpPr>
          <p:cNvPr id="10" name="Freeform 10"/>
          <p:cNvSpPr/>
          <p:nvPr/>
        </p:nvSpPr>
        <p:spPr>
          <a:xfrm>
            <a:off x="6369541" y="163781"/>
            <a:ext cx="5088410" cy="1854660"/>
          </a:xfrm>
          <a:custGeom>
            <a:avLst/>
            <a:gdLst/>
            <a:ahLst/>
            <a:cxnLst/>
            <a:rect l="l" t="t" r="r" b="b"/>
            <a:pathLst>
              <a:path w="5088410" h="1854660">
                <a:moveTo>
                  <a:pt x="0" y="0"/>
                </a:moveTo>
                <a:lnTo>
                  <a:pt x="5088409" y="0"/>
                </a:lnTo>
                <a:lnTo>
                  <a:pt x="5088409" y="1854660"/>
                </a:lnTo>
                <a:lnTo>
                  <a:pt x="0" y="1854660"/>
                </a:lnTo>
                <a:lnTo>
                  <a:pt x="0" y="0"/>
                </a:lnTo>
                <a:close/>
              </a:path>
            </a:pathLst>
          </a:custGeom>
          <a:blipFill>
            <a:blip r:embed="rId4"/>
            <a:stretch>
              <a:fillRect t="-87332" r="-210" b="-87602"/>
            </a:stretch>
          </a:blipFill>
        </p:spPr>
        <p:txBody>
          <a:bodyPr/>
          <a:lstStyle/>
          <a:p>
            <a:endParaRPr lang="en-GB"/>
          </a:p>
        </p:txBody>
      </p:sp>
      <p:sp>
        <p:nvSpPr>
          <p:cNvPr id="11" name="Freeform 11"/>
          <p:cNvSpPr/>
          <p:nvPr/>
        </p:nvSpPr>
        <p:spPr>
          <a:xfrm>
            <a:off x="193976" y="182790"/>
            <a:ext cx="1591950" cy="1538529"/>
          </a:xfrm>
          <a:custGeom>
            <a:avLst/>
            <a:gdLst/>
            <a:ahLst/>
            <a:cxnLst/>
            <a:rect l="l" t="t" r="r" b="b"/>
            <a:pathLst>
              <a:path w="1591950" h="1538529">
                <a:moveTo>
                  <a:pt x="0" y="0"/>
                </a:moveTo>
                <a:lnTo>
                  <a:pt x="1591950" y="0"/>
                </a:lnTo>
                <a:lnTo>
                  <a:pt x="1591950" y="1538529"/>
                </a:lnTo>
                <a:lnTo>
                  <a:pt x="0" y="1538529"/>
                </a:lnTo>
                <a:lnTo>
                  <a:pt x="0" y="0"/>
                </a:lnTo>
                <a:close/>
              </a:path>
            </a:pathLst>
          </a:custGeom>
          <a:blipFill>
            <a:blip r:embed="rId5"/>
            <a:stretch>
              <a:fillRect/>
            </a:stretch>
          </a:blipFill>
        </p:spPr>
        <p:txBody>
          <a:bodyPr/>
          <a:lstStyle/>
          <a:p>
            <a:endParaRPr lang="en-GB"/>
          </a:p>
        </p:txBody>
      </p:sp>
      <p:sp>
        <p:nvSpPr>
          <p:cNvPr id="12" name="Freeform 12"/>
          <p:cNvSpPr/>
          <p:nvPr/>
        </p:nvSpPr>
        <p:spPr>
          <a:xfrm>
            <a:off x="288565" y="9554222"/>
            <a:ext cx="4117154" cy="501448"/>
          </a:xfrm>
          <a:custGeom>
            <a:avLst/>
            <a:gdLst/>
            <a:ahLst/>
            <a:cxnLst/>
            <a:rect l="l" t="t" r="r" b="b"/>
            <a:pathLst>
              <a:path w="4117154" h="501448">
                <a:moveTo>
                  <a:pt x="0" y="0"/>
                </a:moveTo>
                <a:lnTo>
                  <a:pt x="4117154" y="0"/>
                </a:lnTo>
                <a:lnTo>
                  <a:pt x="4117154" y="501448"/>
                </a:lnTo>
                <a:lnTo>
                  <a:pt x="0" y="501448"/>
                </a:lnTo>
                <a:lnTo>
                  <a:pt x="0" y="0"/>
                </a:lnTo>
                <a:close/>
              </a:path>
            </a:pathLst>
          </a:custGeom>
          <a:blipFill>
            <a:blip r:embed="rId6"/>
            <a:stretch>
              <a:fillRect/>
            </a:stretch>
          </a:blipFill>
        </p:spPr>
        <p:txBody>
          <a:bodyPr/>
          <a:lstStyle/>
          <a:p>
            <a:endParaRPr lang="en-GB"/>
          </a:p>
        </p:txBody>
      </p:sp>
      <p:sp>
        <p:nvSpPr>
          <p:cNvPr id="13" name="Freeform 13"/>
          <p:cNvSpPr/>
          <p:nvPr/>
        </p:nvSpPr>
        <p:spPr>
          <a:xfrm>
            <a:off x="14725676" y="9097116"/>
            <a:ext cx="3263253" cy="958554"/>
          </a:xfrm>
          <a:custGeom>
            <a:avLst/>
            <a:gdLst/>
            <a:ahLst/>
            <a:cxnLst/>
            <a:rect l="l" t="t" r="r" b="b"/>
            <a:pathLst>
              <a:path w="3263253" h="958554">
                <a:moveTo>
                  <a:pt x="0" y="0"/>
                </a:moveTo>
                <a:lnTo>
                  <a:pt x="3263253" y="0"/>
                </a:lnTo>
                <a:lnTo>
                  <a:pt x="3263253" y="958554"/>
                </a:lnTo>
                <a:lnTo>
                  <a:pt x="0" y="958554"/>
                </a:lnTo>
                <a:lnTo>
                  <a:pt x="0" y="0"/>
                </a:lnTo>
                <a:close/>
              </a:path>
            </a:pathLst>
          </a:custGeom>
          <a:blipFill>
            <a:blip r:embed="rId7"/>
            <a:stretch>
              <a:fillRect l="-227023" t="-163457" r="-82981"/>
            </a:stretch>
          </a:blipFill>
        </p:spPr>
        <p:txBody>
          <a:bodyPr/>
          <a:lstStyle/>
          <a:p>
            <a:endParaRPr lang="en-GB"/>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34509B"/>
        </a:solidFill>
        <a:effectLst/>
      </p:bgPr>
    </p:bg>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6057900" y="1028700"/>
            <a:ext cx="6172200" cy="8229600"/>
          </a:xfrm>
          <a:prstGeom prst="rect">
            <a:avLst/>
          </a:prstGeom>
        </p:spPr>
      </p:pic>
    </p:spTree>
  </p:cSld>
  <p:clrMapOvr>
    <a:masterClrMapping/>
  </p:clrMapOvr>
  <p:timing>
    <p:tnLst>
      <p:par>
        <p:cTn id="1" dur="indefinite" restart="never" nodeType="tmRoot">
          <p:childTnLst>
            <p:video>
              <p:cMediaNode vol="62121" mute="1">
                <p:cTn id="2"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34509B"/>
        </a:solidFill>
        <a:effectLst/>
      </p:bgPr>
    </p:bg>
    <p:spTree>
      <p:nvGrpSpPr>
        <p:cNvPr id="1" name=""/>
        <p:cNvGrpSpPr/>
        <p:nvPr/>
      </p:nvGrpSpPr>
      <p:grpSpPr>
        <a:xfrm>
          <a:off x="0" y="0"/>
          <a:ext cx="0" cy="0"/>
          <a:chOff x="0" y="0"/>
          <a:chExt cx="0" cy="0"/>
        </a:xfrm>
      </p:grpSpPr>
      <p:sp>
        <p:nvSpPr>
          <p:cNvPr id="2" name="Freeform 2"/>
          <p:cNvSpPr/>
          <p:nvPr/>
        </p:nvSpPr>
        <p:spPr>
          <a:xfrm>
            <a:off x="6645472" y="7387641"/>
            <a:ext cx="4441660" cy="1465150"/>
          </a:xfrm>
          <a:custGeom>
            <a:avLst/>
            <a:gdLst/>
            <a:ahLst/>
            <a:cxnLst/>
            <a:rect l="l" t="t" r="r" b="b"/>
            <a:pathLst>
              <a:path w="4441660" h="1465150">
                <a:moveTo>
                  <a:pt x="0" y="0"/>
                </a:moveTo>
                <a:lnTo>
                  <a:pt x="4441660" y="0"/>
                </a:lnTo>
                <a:lnTo>
                  <a:pt x="4441660" y="1465150"/>
                </a:lnTo>
                <a:lnTo>
                  <a:pt x="0" y="1465150"/>
                </a:lnTo>
                <a:lnTo>
                  <a:pt x="0" y="0"/>
                </a:lnTo>
                <a:close/>
              </a:path>
            </a:pathLst>
          </a:custGeom>
          <a:blipFill>
            <a:blip r:embed="rId2"/>
            <a:stretch>
              <a:fillRect/>
            </a:stretch>
          </a:blipFill>
        </p:spPr>
        <p:txBody>
          <a:bodyPr/>
          <a:lstStyle/>
          <a:p>
            <a:endParaRPr lang="en-GB"/>
          </a:p>
        </p:txBody>
      </p:sp>
      <p:sp>
        <p:nvSpPr>
          <p:cNvPr id="3" name="Freeform 3"/>
          <p:cNvSpPr/>
          <p:nvPr/>
        </p:nvSpPr>
        <p:spPr>
          <a:xfrm>
            <a:off x="1820851" y="7300114"/>
            <a:ext cx="2510994" cy="2510994"/>
          </a:xfrm>
          <a:custGeom>
            <a:avLst/>
            <a:gdLst/>
            <a:ahLst/>
            <a:cxnLst/>
            <a:rect l="l" t="t" r="r" b="b"/>
            <a:pathLst>
              <a:path w="2510994" h="2510994">
                <a:moveTo>
                  <a:pt x="0" y="0"/>
                </a:moveTo>
                <a:lnTo>
                  <a:pt x="2510994" y="0"/>
                </a:lnTo>
                <a:lnTo>
                  <a:pt x="2510994" y="2510994"/>
                </a:lnTo>
                <a:lnTo>
                  <a:pt x="0" y="2510994"/>
                </a:lnTo>
                <a:lnTo>
                  <a:pt x="0" y="0"/>
                </a:lnTo>
                <a:close/>
              </a:path>
            </a:pathLst>
          </a:custGeom>
          <a:blipFill>
            <a:blip r:embed="rId3"/>
            <a:stretch>
              <a:fillRect/>
            </a:stretch>
          </a:blipFill>
        </p:spPr>
        <p:txBody>
          <a:bodyPr/>
          <a:lstStyle/>
          <a:p>
            <a:endParaRPr lang="en-GB"/>
          </a:p>
        </p:txBody>
      </p:sp>
      <p:sp>
        <p:nvSpPr>
          <p:cNvPr id="4" name="Freeform 4"/>
          <p:cNvSpPr/>
          <p:nvPr/>
        </p:nvSpPr>
        <p:spPr>
          <a:xfrm>
            <a:off x="640883" y="212079"/>
            <a:ext cx="3971555" cy="1626902"/>
          </a:xfrm>
          <a:custGeom>
            <a:avLst/>
            <a:gdLst/>
            <a:ahLst/>
            <a:cxnLst/>
            <a:rect l="l" t="t" r="r" b="b"/>
            <a:pathLst>
              <a:path w="3971555" h="1626902">
                <a:moveTo>
                  <a:pt x="0" y="0"/>
                </a:moveTo>
                <a:lnTo>
                  <a:pt x="3971554" y="0"/>
                </a:lnTo>
                <a:lnTo>
                  <a:pt x="3971554" y="1626902"/>
                </a:lnTo>
                <a:lnTo>
                  <a:pt x="0" y="1626902"/>
                </a:lnTo>
                <a:lnTo>
                  <a:pt x="0" y="0"/>
                </a:lnTo>
                <a:close/>
              </a:path>
            </a:pathLst>
          </a:custGeom>
          <a:blipFill>
            <a:blip r:embed="rId4"/>
            <a:stretch>
              <a:fillRect/>
            </a:stretch>
          </a:blipFill>
        </p:spPr>
        <p:txBody>
          <a:bodyPr/>
          <a:lstStyle/>
          <a:p>
            <a:endParaRPr lang="en-GB"/>
          </a:p>
        </p:txBody>
      </p:sp>
      <p:sp>
        <p:nvSpPr>
          <p:cNvPr id="5" name="Freeform 5"/>
          <p:cNvSpPr/>
          <p:nvPr/>
        </p:nvSpPr>
        <p:spPr>
          <a:xfrm>
            <a:off x="14054889" y="210399"/>
            <a:ext cx="3525666" cy="2693217"/>
          </a:xfrm>
          <a:custGeom>
            <a:avLst/>
            <a:gdLst/>
            <a:ahLst/>
            <a:cxnLst/>
            <a:rect l="l" t="t" r="r" b="b"/>
            <a:pathLst>
              <a:path w="3525666" h="2693217">
                <a:moveTo>
                  <a:pt x="0" y="0"/>
                </a:moveTo>
                <a:lnTo>
                  <a:pt x="3525666" y="0"/>
                </a:lnTo>
                <a:lnTo>
                  <a:pt x="3525666" y="2693217"/>
                </a:lnTo>
                <a:lnTo>
                  <a:pt x="0" y="2693217"/>
                </a:lnTo>
                <a:lnTo>
                  <a:pt x="0" y="0"/>
                </a:lnTo>
                <a:close/>
              </a:path>
            </a:pathLst>
          </a:custGeom>
          <a:blipFill>
            <a:blip r:embed="rId5"/>
            <a:stretch>
              <a:fillRect/>
            </a:stretch>
          </a:blipFill>
        </p:spPr>
        <p:txBody>
          <a:bodyPr/>
          <a:lstStyle/>
          <a:p>
            <a:endParaRPr lang="en-GB"/>
          </a:p>
        </p:txBody>
      </p:sp>
      <p:sp>
        <p:nvSpPr>
          <p:cNvPr id="6" name="Freeform 6"/>
          <p:cNvSpPr/>
          <p:nvPr/>
        </p:nvSpPr>
        <p:spPr>
          <a:xfrm>
            <a:off x="15284144" y="7300114"/>
            <a:ext cx="1975156" cy="2449194"/>
          </a:xfrm>
          <a:custGeom>
            <a:avLst/>
            <a:gdLst/>
            <a:ahLst/>
            <a:cxnLst/>
            <a:rect l="l" t="t" r="r" b="b"/>
            <a:pathLst>
              <a:path w="1975156" h="2449194">
                <a:moveTo>
                  <a:pt x="0" y="0"/>
                </a:moveTo>
                <a:lnTo>
                  <a:pt x="1975156" y="0"/>
                </a:lnTo>
                <a:lnTo>
                  <a:pt x="1975156" y="2449194"/>
                </a:lnTo>
                <a:lnTo>
                  <a:pt x="0" y="2449194"/>
                </a:lnTo>
                <a:lnTo>
                  <a:pt x="0" y="0"/>
                </a:lnTo>
                <a:close/>
              </a:path>
            </a:pathLst>
          </a:custGeom>
          <a:blipFill>
            <a:blip r:embed="rId6"/>
            <a:stretch>
              <a:fillRect/>
            </a:stretch>
          </a:blipFill>
        </p:spPr>
        <p:txBody>
          <a:bodyPr/>
          <a:lstStyle/>
          <a:p>
            <a:endParaRPr lang="en-GB"/>
          </a:p>
        </p:txBody>
      </p:sp>
      <p:sp>
        <p:nvSpPr>
          <p:cNvPr id="7" name="TextBox 7"/>
          <p:cNvSpPr txBox="1"/>
          <p:nvPr/>
        </p:nvSpPr>
        <p:spPr>
          <a:xfrm>
            <a:off x="2300856" y="3168902"/>
            <a:ext cx="13516866" cy="3788782"/>
          </a:xfrm>
          <a:prstGeom prst="rect">
            <a:avLst/>
          </a:prstGeom>
        </p:spPr>
        <p:txBody>
          <a:bodyPr lIns="0" tIns="0" rIns="0" bIns="0" rtlCol="0" anchor="t">
            <a:spAutoFit/>
          </a:bodyPr>
          <a:lstStyle/>
          <a:p>
            <a:pPr algn="ctr">
              <a:lnSpc>
                <a:spcPts val="15353"/>
              </a:lnSpc>
              <a:spcBef>
                <a:spcPct val="0"/>
              </a:spcBef>
            </a:pPr>
            <a:r>
              <a:rPr lang="en-US" sz="10966" b="1">
                <a:solidFill>
                  <a:srgbClr val="FA730B"/>
                </a:solidFill>
                <a:latin typeface="Recoleta Bold"/>
                <a:ea typeface="Recoleta Bold"/>
                <a:cs typeface="Recoleta Bold"/>
                <a:sym typeface="Recoleta Bold"/>
              </a:rPr>
              <a:t>Community Support</a:t>
            </a:r>
          </a:p>
        </p:txBody>
      </p:sp>
      <p:sp>
        <p:nvSpPr>
          <p:cNvPr id="8" name="Freeform 8"/>
          <p:cNvSpPr/>
          <p:nvPr/>
        </p:nvSpPr>
        <p:spPr>
          <a:xfrm>
            <a:off x="376910" y="2903616"/>
            <a:ext cx="2239884" cy="2239884"/>
          </a:xfrm>
          <a:custGeom>
            <a:avLst/>
            <a:gdLst/>
            <a:ahLst/>
            <a:cxnLst/>
            <a:rect l="l" t="t" r="r" b="b"/>
            <a:pathLst>
              <a:path w="2239884" h="2239884">
                <a:moveTo>
                  <a:pt x="0" y="0"/>
                </a:moveTo>
                <a:lnTo>
                  <a:pt x="2239884" y="0"/>
                </a:lnTo>
                <a:lnTo>
                  <a:pt x="2239884" y="2239884"/>
                </a:lnTo>
                <a:lnTo>
                  <a:pt x="0" y="2239884"/>
                </a:lnTo>
                <a:lnTo>
                  <a:pt x="0" y="0"/>
                </a:lnTo>
                <a:close/>
              </a:path>
            </a:pathLst>
          </a:custGeom>
          <a:blipFill>
            <a:blip r:embed="rId7"/>
            <a:stretch>
              <a:fillRect/>
            </a:stretch>
          </a:blipFill>
        </p:spPr>
        <p:txBody>
          <a:bodyPr/>
          <a:lstStyle/>
          <a:p>
            <a:endParaRPr lang="en-GB"/>
          </a:p>
        </p:txBody>
      </p:sp>
      <p:sp>
        <p:nvSpPr>
          <p:cNvPr id="9" name="Freeform 9"/>
          <p:cNvSpPr/>
          <p:nvPr/>
        </p:nvSpPr>
        <p:spPr>
          <a:xfrm>
            <a:off x="9791820" y="525027"/>
            <a:ext cx="2590625" cy="2853425"/>
          </a:xfrm>
          <a:custGeom>
            <a:avLst/>
            <a:gdLst/>
            <a:ahLst/>
            <a:cxnLst/>
            <a:rect l="l" t="t" r="r" b="b"/>
            <a:pathLst>
              <a:path w="2590625" h="2853425">
                <a:moveTo>
                  <a:pt x="0" y="0"/>
                </a:moveTo>
                <a:lnTo>
                  <a:pt x="2590625" y="0"/>
                </a:lnTo>
                <a:lnTo>
                  <a:pt x="2590625" y="2853425"/>
                </a:lnTo>
                <a:lnTo>
                  <a:pt x="0" y="2853425"/>
                </a:lnTo>
                <a:lnTo>
                  <a:pt x="0" y="0"/>
                </a:lnTo>
                <a:close/>
              </a:path>
            </a:pathLst>
          </a:custGeom>
          <a:blipFill>
            <a:blip r:embed="rId8"/>
            <a:stretch>
              <a:fillRect l="-5583" r="-5583" b="-2668"/>
            </a:stretch>
          </a:blipFill>
        </p:spPr>
        <p:txBody>
          <a:bodyPr/>
          <a:lstStyle/>
          <a:p>
            <a:endParaRPr lang="en-GB"/>
          </a:p>
        </p:txBody>
      </p:sp>
      <p:sp>
        <p:nvSpPr>
          <p:cNvPr id="10" name="Freeform 10"/>
          <p:cNvSpPr/>
          <p:nvPr/>
        </p:nvSpPr>
        <p:spPr>
          <a:xfrm>
            <a:off x="15653366" y="3378452"/>
            <a:ext cx="2274490" cy="2292513"/>
          </a:xfrm>
          <a:custGeom>
            <a:avLst/>
            <a:gdLst/>
            <a:ahLst/>
            <a:cxnLst/>
            <a:rect l="l" t="t" r="r" b="b"/>
            <a:pathLst>
              <a:path w="2274490" h="2292513">
                <a:moveTo>
                  <a:pt x="0" y="0"/>
                </a:moveTo>
                <a:lnTo>
                  <a:pt x="2274490" y="0"/>
                </a:lnTo>
                <a:lnTo>
                  <a:pt x="2274490" y="2292513"/>
                </a:lnTo>
                <a:lnTo>
                  <a:pt x="0" y="2292513"/>
                </a:lnTo>
                <a:lnTo>
                  <a:pt x="0" y="0"/>
                </a:lnTo>
                <a:close/>
              </a:path>
            </a:pathLst>
          </a:custGeom>
          <a:blipFill>
            <a:blip r:embed="rId9"/>
            <a:stretch>
              <a:fillRect/>
            </a:stretch>
          </a:blipFill>
        </p:spPr>
        <p:txBody>
          <a:bodyPr/>
          <a:lstStyle/>
          <a:p>
            <a:endParaRPr lang="en-GB"/>
          </a:p>
        </p:txBody>
      </p:sp>
      <p:sp>
        <p:nvSpPr>
          <p:cNvPr id="11" name="Freeform 11"/>
          <p:cNvSpPr/>
          <p:nvPr/>
        </p:nvSpPr>
        <p:spPr>
          <a:xfrm>
            <a:off x="5499724" y="1022852"/>
            <a:ext cx="3003931" cy="2355600"/>
          </a:xfrm>
          <a:custGeom>
            <a:avLst/>
            <a:gdLst/>
            <a:ahLst/>
            <a:cxnLst/>
            <a:rect l="l" t="t" r="r" b="b"/>
            <a:pathLst>
              <a:path w="3003931" h="2355600">
                <a:moveTo>
                  <a:pt x="0" y="0"/>
                </a:moveTo>
                <a:lnTo>
                  <a:pt x="3003931" y="0"/>
                </a:lnTo>
                <a:lnTo>
                  <a:pt x="3003931" y="2355600"/>
                </a:lnTo>
                <a:lnTo>
                  <a:pt x="0" y="2355600"/>
                </a:lnTo>
                <a:lnTo>
                  <a:pt x="0" y="0"/>
                </a:lnTo>
                <a:close/>
              </a:path>
            </a:pathLst>
          </a:custGeom>
          <a:blipFill>
            <a:blip r:embed="rId10"/>
            <a:stretch>
              <a:fillRect/>
            </a:stretch>
          </a:blipFill>
        </p:spPr>
        <p:txBody>
          <a:bodyPr/>
          <a:lstStyle/>
          <a:p>
            <a:endParaRPr lang="en-GB"/>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876526" y="8942355"/>
            <a:ext cx="2633661" cy="868754"/>
          </a:xfrm>
          <a:custGeom>
            <a:avLst/>
            <a:gdLst/>
            <a:ahLst/>
            <a:cxnLst/>
            <a:rect l="l" t="t" r="r" b="b"/>
            <a:pathLst>
              <a:path w="2633661" h="868754">
                <a:moveTo>
                  <a:pt x="0" y="0"/>
                </a:moveTo>
                <a:lnTo>
                  <a:pt x="2633661" y="0"/>
                </a:lnTo>
                <a:lnTo>
                  <a:pt x="2633661" y="868754"/>
                </a:lnTo>
                <a:lnTo>
                  <a:pt x="0" y="868754"/>
                </a:lnTo>
                <a:lnTo>
                  <a:pt x="0" y="0"/>
                </a:lnTo>
                <a:close/>
              </a:path>
            </a:pathLst>
          </a:custGeom>
          <a:blipFill>
            <a:blip r:embed="rId2"/>
            <a:stretch>
              <a:fillRect/>
            </a:stretch>
          </a:blipFill>
        </p:spPr>
        <p:txBody>
          <a:bodyPr/>
          <a:lstStyle/>
          <a:p>
            <a:endParaRPr lang="en-GB"/>
          </a:p>
        </p:txBody>
      </p:sp>
      <p:sp>
        <p:nvSpPr>
          <p:cNvPr id="3" name="Freeform 3"/>
          <p:cNvSpPr/>
          <p:nvPr/>
        </p:nvSpPr>
        <p:spPr>
          <a:xfrm>
            <a:off x="0" y="0"/>
            <a:ext cx="18287998" cy="1344168"/>
          </a:xfrm>
          <a:custGeom>
            <a:avLst/>
            <a:gdLst/>
            <a:ahLst/>
            <a:cxnLst/>
            <a:rect l="l" t="t" r="r" b="b"/>
            <a:pathLst>
              <a:path w="18287998" h="1344168">
                <a:moveTo>
                  <a:pt x="0" y="0"/>
                </a:moveTo>
                <a:lnTo>
                  <a:pt x="18287998" y="0"/>
                </a:lnTo>
                <a:lnTo>
                  <a:pt x="18287998" y="1344168"/>
                </a:lnTo>
                <a:lnTo>
                  <a:pt x="0" y="1344168"/>
                </a:lnTo>
                <a:lnTo>
                  <a:pt x="0" y="0"/>
                </a:lnTo>
                <a:close/>
              </a:path>
            </a:pathLst>
          </a:custGeom>
          <a:blipFill>
            <a:blip r:embed="rId3"/>
            <a:stretch>
              <a:fillRect/>
            </a:stretch>
          </a:blipFill>
        </p:spPr>
        <p:txBody>
          <a:bodyPr/>
          <a:lstStyle/>
          <a:p>
            <a:endParaRPr lang="en-GB"/>
          </a:p>
        </p:txBody>
      </p:sp>
      <p:sp>
        <p:nvSpPr>
          <p:cNvPr id="4" name="Freeform 4"/>
          <p:cNvSpPr/>
          <p:nvPr/>
        </p:nvSpPr>
        <p:spPr>
          <a:xfrm>
            <a:off x="0" y="-75"/>
            <a:ext cx="18288000" cy="1345764"/>
          </a:xfrm>
          <a:custGeom>
            <a:avLst/>
            <a:gdLst/>
            <a:ahLst/>
            <a:cxnLst/>
            <a:rect l="l" t="t" r="r" b="b"/>
            <a:pathLst>
              <a:path w="18288000" h="1345764">
                <a:moveTo>
                  <a:pt x="0" y="0"/>
                </a:moveTo>
                <a:lnTo>
                  <a:pt x="18288000" y="0"/>
                </a:lnTo>
                <a:lnTo>
                  <a:pt x="18288000" y="1345764"/>
                </a:lnTo>
                <a:lnTo>
                  <a:pt x="0" y="13457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grpSp>
        <p:nvGrpSpPr>
          <p:cNvPr id="5" name="Group 5"/>
          <p:cNvGrpSpPr/>
          <p:nvPr/>
        </p:nvGrpSpPr>
        <p:grpSpPr>
          <a:xfrm>
            <a:off x="228602" y="3409814"/>
            <a:ext cx="18059398" cy="850233"/>
            <a:chOff x="0" y="0"/>
            <a:chExt cx="24079198" cy="1133644"/>
          </a:xfrm>
        </p:grpSpPr>
        <p:sp>
          <p:nvSpPr>
            <p:cNvPr id="6" name="Freeform 6"/>
            <p:cNvSpPr/>
            <p:nvPr/>
          </p:nvSpPr>
          <p:spPr>
            <a:xfrm>
              <a:off x="0" y="0"/>
              <a:ext cx="24079198" cy="1133644"/>
            </a:xfrm>
            <a:custGeom>
              <a:avLst/>
              <a:gdLst/>
              <a:ahLst/>
              <a:cxnLst/>
              <a:rect l="l" t="t" r="r" b="b"/>
              <a:pathLst>
                <a:path w="24079198" h="1133644">
                  <a:moveTo>
                    <a:pt x="0" y="0"/>
                  </a:moveTo>
                  <a:lnTo>
                    <a:pt x="24079198" y="0"/>
                  </a:lnTo>
                  <a:lnTo>
                    <a:pt x="24079198" y="1133644"/>
                  </a:lnTo>
                  <a:lnTo>
                    <a:pt x="0" y="1133644"/>
                  </a:lnTo>
                  <a:close/>
                </a:path>
              </a:pathLst>
            </a:custGeom>
            <a:solidFill>
              <a:srgbClr val="000000">
                <a:alpha val="0"/>
              </a:srgbClr>
            </a:solidFill>
          </p:spPr>
          <p:txBody>
            <a:bodyPr/>
            <a:lstStyle/>
            <a:p>
              <a:endParaRPr lang="en-GB"/>
            </a:p>
          </p:txBody>
        </p:sp>
        <p:sp>
          <p:nvSpPr>
            <p:cNvPr id="7" name="TextBox 7"/>
            <p:cNvSpPr txBox="1"/>
            <p:nvPr/>
          </p:nvSpPr>
          <p:spPr>
            <a:xfrm>
              <a:off x="0" y="-9525"/>
              <a:ext cx="24079198" cy="1143169"/>
            </a:xfrm>
            <a:prstGeom prst="rect">
              <a:avLst/>
            </a:prstGeom>
          </p:spPr>
          <p:txBody>
            <a:bodyPr lIns="0" tIns="0" rIns="0" bIns="0" rtlCol="0" anchor="t"/>
            <a:lstStyle/>
            <a:p>
              <a:pPr algn="ctr">
                <a:lnSpc>
                  <a:spcPts val="3240"/>
                </a:lnSpc>
              </a:pPr>
              <a:r>
                <a:rPr lang="en-US" sz="2700" b="1" spc="4">
                  <a:solidFill>
                    <a:srgbClr val="123D60"/>
                  </a:solidFill>
                  <a:latin typeface="DejaVu Sans Bold"/>
                  <a:ea typeface="DejaVu Sans Bold"/>
                  <a:cs typeface="DejaVu Sans Bold"/>
                  <a:sym typeface="DejaVu Sans Bold"/>
                </a:rPr>
                <a:t>Challenging Perceptions </a:t>
              </a:r>
              <a:r>
                <a:rPr lang="en-US" sz="2700" spc="4">
                  <a:solidFill>
                    <a:srgbClr val="123D60"/>
                  </a:solidFill>
                  <a:latin typeface="DejaVu Sans Light"/>
                  <a:ea typeface="DejaVu Sans Light"/>
                  <a:cs typeface="DejaVu Sans Light"/>
                  <a:sym typeface="DejaVu Sans Light"/>
                </a:rPr>
                <a:t>is a Telford based charity specialising in providing support for children and young people with mental health, learning disabilities, and neurodiversity needs.</a:t>
              </a:r>
            </a:p>
          </p:txBody>
        </p:sp>
      </p:grpSp>
      <p:sp>
        <p:nvSpPr>
          <p:cNvPr id="8" name="Freeform 8" descr="A logo with blue and orange dots  Description automatically generated"/>
          <p:cNvSpPr/>
          <p:nvPr/>
        </p:nvSpPr>
        <p:spPr>
          <a:xfrm>
            <a:off x="6221924" y="1484277"/>
            <a:ext cx="5476110" cy="1825739"/>
          </a:xfrm>
          <a:custGeom>
            <a:avLst/>
            <a:gdLst/>
            <a:ahLst/>
            <a:cxnLst/>
            <a:rect l="l" t="t" r="r" b="b"/>
            <a:pathLst>
              <a:path w="5476110" h="1825739">
                <a:moveTo>
                  <a:pt x="0" y="0"/>
                </a:moveTo>
                <a:lnTo>
                  <a:pt x="5476109" y="0"/>
                </a:lnTo>
                <a:lnTo>
                  <a:pt x="5476109" y="1825739"/>
                </a:lnTo>
                <a:lnTo>
                  <a:pt x="0" y="1825739"/>
                </a:lnTo>
                <a:lnTo>
                  <a:pt x="0" y="0"/>
                </a:lnTo>
                <a:close/>
              </a:path>
            </a:pathLst>
          </a:custGeom>
          <a:blipFill>
            <a:blip r:embed="rId6"/>
            <a:stretch>
              <a:fillRect t="-46" b="-46"/>
            </a:stretch>
          </a:blipFill>
        </p:spPr>
        <p:txBody>
          <a:bodyPr/>
          <a:lstStyle/>
          <a:p>
            <a:endParaRPr lang="en-GB"/>
          </a:p>
        </p:txBody>
      </p:sp>
      <p:grpSp>
        <p:nvGrpSpPr>
          <p:cNvPr id="9" name="Group 9"/>
          <p:cNvGrpSpPr/>
          <p:nvPr/>
        </p:nvGrpSpPr>
        <p:grpSpPr>
          <a:xfrm>
            <a:off x="246564" y="4359844"/>
            <a:ext cx="14084514" cy="5572102"/>
            <a:chOff x="0" y="0"/>
            <a:chExt cx="18779352" cy="7429470"/>
          </a:xfrm>
        </p:grpSpPr>
        <p:sp>
          <p:nvSpPr>
            <p:cNvPr id="10" name="Freeform 10"/>
            <p:cNvSpPr/>
            <p:nvPr/>
          </p:nvSpPr>
          <p:spPr>
            <a:xfrm>
              <a:off x="0" y="0"/>
              <a:ext cx="18779351" cy="7429470"/>
            </a:xfrm>
            <a:custGeom>
              <a:avLst/>
              <a:gdLst/>
              <a:ahLst/>
              <a:cxnLst/>
              <a:rect l="l" t="t" r="r" b="b"/>
              <a:pathLst>
                <a:path w="18779351" h="7429470">
                  <a:moveTo>
                    <a:pt x="0" y="0"/>
                  </a:moveTo>
                  <a:lnTo>
                    <a:pt x="18779351" y="0"/>
                  </a:lnTo>
                  <a:lnTo>
                    <a:pt x="18779351" y="7429470"/>
                  </a:lnTo>
                  <a:lnTo>
                    <a:pt x="0" y="7429470"/>
                  </a:lnTo>
                  <a:close/>
                </a:path>
              </a:pathLst>
            </a:custGeom>
            <a:solidFill>
              <a:srgbClr val="000000">
                <a:alpha val="0"/>
              </a:srgbClr>
            </a:solidFill>
          </p:spPr>
          <p:txBody>
            <a:bodyPr/>
            <a:lstStyle/>
            <a:p>
              <a:endParaRPr lang="en-GB"/>
            </a:p>
          </p:txBody>
        </p:sp>
        <p:sp>
          <p:nvSpPr>
            <p:cNvPr id="11" name="TextBox 11"/>
            <p:cNvSpPr txBox="1"/>
            <p:nvPr/>
          </p:nvSpPr>
          <p:spPr>
            <a:xfrm>
              <a:off x="0" y="-9525"/>
              <a:ext cx="18779352" cy="7438995"/>
            </a:xfrm>
            <a:prstGeom prst="rect">
              <a:avLst/>
            </a:prstGeom>
          </p:spPr>
          <p:txBody>
            <a:bodyPr lIns="0" tIns="0" rIns="0" bIns="0" rtlCol="0" anchor="t"/>
            <a:lstStyle/>
            <a:p>
              <a:pPr algn="l">
                <a:lnSpc>
                  <a:spcPts val="2879"/>
                </a:lnSpc>
              </a:pPr>
              <a:r>
                <a:rPr lang="en-US" sz="2400" spc="3">
                  <a:solidFill>
                    <a:srgbClr val="123D60"/>
                  </a:solidFill>
                  <a:latin typeface="DejaVu Sans Light"/>
                  <a:ea typeface="DejaVu Sans Light"/>
                  <a:cs typeface="DejaVu Sans Light"/>
                  <a:sym typeface="DejaVu Sans Light"/>
                </a:rPr>
                <a:t>Our services include:</a:t>
              </a:r>
            </a:p>
            <a:p>
              <a:pPr marL="453390" lvl="1" indent="-226695" algn="l">
                <a:lnSpc>
                  <a:spcPts val="2879"/>
                </a:lnSpc>
                <a:buFont typeface="Arial"/>
                <a:buChar char="•"/>
              </a:pPr>
              <a:r>
                <a:rPr lang="en-US" sz="2400" spc="-26">
                  <a:solidFill>
                    <a:srgbClr val="123D60"/>
                  </a:solidFill>
                  <a:latin typeface="DejaVu Sans Light"/>
                  <a:ea typeface="DejaVu Sans Light"/>
                  <a:cs typeface="DejaVu Sans Light"/>
                  <a:sym typeface="DejaVu Sans Light"/>
                </a:rPr>
                <a:t>A number of Youth well-being and peer support groups for 6 to 16-year-olds in the community and school settings</a:t>
              </a:r>
            </a:p>
            <a:p>
              <a:pPr marL="453390" lvl="1" indent="-226695" algn="l">
                <a:lnSpc>
                  <a:spcPts val="2879"/>
                </a:lnSpc>
                <a:buFont typeface="Arial"/>
                <a:buChar char="•"/>
              </a:pPr>
              <a:r>
                <a:rPr lang="en-US" sz="2400" spc="3">
                  <a:solidFill>
                    <a:srgbClr val="123D60"/>
                  </a:solidFill>
                  <a:latin typeface="DejaVu Sans Light"/>
                  <a:ea typeface="DejaVu Sans Light"/>
                  <a:cs typeface="DejaVu Sans Light"/>
                  <a:sym typeface="DejaVu Sans Light"/>
                </a:rPr>
                <a:t>SEND parent and toddler group</a:t>
              </a:r>
            </a:p>
            <a:p>
              <a:pPr marL="453390" lvl="1" indent="-226695" algn="l">
                <a:lnSpc>
                  <a:spcPts val="2879"/>
                </a:lnSpc>
                <a:buFont typeface="Arial"/>
                <a:buChar char="•"/>
              </a:pPr>
              <a:r>
                <a:rPr lang="en-US" sz="2400" spc="3">
                  <a:solidFill>
                    <a:srgbClr val="123D60"/>
                  </a:solidFill>
                  <a:latin typeface="DejaVu Sans Light"/>
                  <a:ea typeface="DejaVu Sans Light"/>
                  <a:cs typeface="DejaVu Sans Light"/>
                  <a:sym typeface="DejaVu Sans Light"/>
                </a:rPr>
                <a:t>Advocacy Service</a:t>
              </a:r>
            </a:p>
            <a:p>
              <a:pPr marL="453390" lvl="1" indent="-226695" algn="l">
                <a:lnSpc>
                  <a:spcPts val="2879"/>
                </a:lnSpc>
                <a:buFont typeface="Arial"/>
                <a:buChar char="•"/>
              </a:pPr>
              <a:r>
                <a:rPr lang="en-US" sz="2400" spc="3">
                  <a:solidFill>
                    <a:srgbClr val="123D60"/>
                  </a:solidFill>
                  <a:latin typeface="DejaVu Sans Light"/>
                  <a:ea typeface="DejaVu Sans Light"/>
                  <a:cs typeface="DejaVu Sans Light"/>
                  <a:sym typeface="DejaVu Sans Light"/>
                </a:rPr>
                <a:t>Home Education Group</a:t>
              </a:r>
            </a:p>
            <a:p>
              <a:pPr marL="453390" lvl="1" indent="-226695" algn="l">
                <a:lnSpc>
                  <a:spcPts val="2879"/>
                </a:lnSpc>
                <a:buFont typeface="Arial"/>
                <a:buChar char="•"/>
              </a:pPr>
              <a:r>
                <a:rPr lang="en-US" sz="2400" spc="3">
                  <a:solidFill>
                    <a:srgbClr val="123D60"/>
                  </a:solidFill>
                  <a:latin typeface="DejaVu Sans Light"/>
                  <a:ea typeface="DejaVu Sans Light"/>
                  <a:cs typeface="DejaVu Sans Light"/>
                  <a:sym typeface="DejaVu Sans Light"/>
                </a:rPr>
                <a:t>Sensory Room </a:t>
              </a:r>
            </a:p>
            <a:p>
              <a:pPr marL="453390" lvl="1" indent="-226695" algn="l">
                <a:lnSpc>
                  <a:spcPts val="2879"/>
                </a:lnSpc>
                <a:buFont typeface="Arial"/>
                <a:buChar char="•"/>
              </a:pPr>
              <a:r>
                <a:rPr lang="en-US" sz="2400" spc="-11">
                  <a:solidFill>
                    <a:srgbClr val="123D60"/>
                  </a:solidFill>
                  <a:latin typeface="DejaVu Sans Light"/>
                  <a:ea typeface="DejaVu Sans Light"/>
                  <a:cs typeface="DejaVu Sans Light"/>
                  <a:sym typeface="DejaVu Sans Light"/>
                </a:rPr>
                <a:t>Sensory Garden</a:t>
              </a:r>
            </a:p>
            <a:p>
              <a:pPr marL="453390" lvl="1" indent="-226695" algn="l">
                <a:lnSpc>
                  <a:spcPts val="2879"/>
                </a:lnSpc>
                <a:buFont typeface="Arial"/>
                <a:buChar char="•"/>
              </a:pPr>
              <a:r>
                <a:rPr lang="en-US" sz="2400" spc="-26">
                  <a:solidFill>
                    <a:srgbClr val="123D60"/>
                  </a:solidFill>
                  <a:latin typeface="DejaVu Sans Light"/>
                  <a:ea typeface="DejaVu Sans Light"/>
                  <a:cs typeface="DejaVu Sans Light"/>
                  <a:sym typeface="DejaVu Sans Light"/>
                </a:rPr>
                <a:t>Sensory Toy shop</a:t>
              </a:r>
            </a:p>
            <a:p>
              <a:pPr marL="453390" lvl="1" indent="-226695" algn="l">
                <a:lnSpc>
                  <a:spcPts val="2879"/>
                </a:lnSpc>
                <a:buFont typeface="Arial"/>
                <a:buChar char="•"/>
              </a:pPr>
              <a:r>
                <a:rPr lang="en-US" sz="2400" spc="-11">
                  <a:solidFill>
                    <a:srgbClr val="123D60"/>
                  </a:solidFill>
                  <a:latin typeface="DejaVu Sans Light"/>
                  <a:ea typeface="DejaVu Sans Light"/>
                  <a:cs typeface="DejaVu Sans Light"/>
                  <a:sym typeface="DejaVu Sans Light"/>
                </a:rPr>
                <a:t>Wellbeing packs for school holidays</a:t>
              </a:r>
            </a:p>
            <a:p>
              <a:pPr marL="453390" lvl="1" indent="-226695" algn="l">
                <a:lnSpc>
                  <a:spcPts val="2879"/>
                </a:lnSpc>
                <a:buFont typeface="Arial"/>
                <a:buChar char="•"/>
              </a:pPr>
              <a:r>
                <a:rPr lang="en-US" sz="2400" spc="3">
                  <a:solidFill>
                    <a:srgbClr val="123D60"/>
                  </a:solidFill>
                  <a:latin typeface="DejaVu Sans Light"/>
                  <a:ea typeface="DejaVu Sans Light"/>
                  <a:cs typeface="DejaVu Sans Light"/>
                  <a:sym typeface="DejaVu Sans Light"/>
                </a:rPr>
                <a:t>Winter warm packs</a:t>
              </a:r>
            </a:p>
            <a:p>
              <a:pPr marL="453390" lvl="1" indent="-226695" algn="l">
                <a:lnSpc>
                  <a:spcPts val="2879"/>
                </a:lnSpc>
                <a:buFont typeface="Arial"/>
                <a:buChar char="•"/>
              </a:pPr>
              <a:r>
                <a:rPr lang="en-US" sz="2400" spc="3">
                  <a:solidFill>
                    <a:srgbClr val="123D60"/>
                  </a:solidFill>
                  <a:latin typeface="DejaVu Sans Light"/>
                  <a:ea typeface="DejaVu Sans Light"/>
                  <a:cs typeface="DejaVu Sans Light"/>
                  <a:sym typeface="DejaVu Sans Light"/>
                </a:rPr>
                <a:t>Befriending Service</a:t>
              </a:r>
            </a:p>
            <a:p>
              <a:pPr marL="452438" lvl="1" indent="-226219" algn="l">
                <a:lnSpc>
                  <a:spcPts val="3090"/>
                </a:lnSpc>
                <a:buFont typeface="Arial"/>
                <a:buChar char="•"/>
              </a:pPr>
              <a:r>
                <a:rPr lang="en-US" sz="2400" spc="3">
                  <a:solidFill>
                    <a:srgbClr val="123D60"/>
                  </a:solidFill>
                  <a:latin typeface="DejaVu Sans Light"/>
                  <a:ea typeface="DejaVu Sans Light"/>
                  <a:cs typeface="DejaVu Sans Light"/>
                  <a:sym typeface="DejaVu Sans Light"/>
                </a:rPr>
                <a:t>Strategic work with local authority and NHS to ensure the voices of our CYP are heard</a:t>
              </a:r>
            </a:p>
          </p:txBody>
        </p:sp>
      </p:grpSp>
      <p:grpSp>
        <p:nvGrpSpPr>
          <p:cNvPr id="12" name="Group 12"/>
          <p:cNvGrpSpPr/>
          <p:nvPr/>
        </p:nvGrpSpPr>
        <p:grpSpPr>
          <a:xfrm>
            <a:off x="7795832" y="6139052"/>
            <a:ext cx="9808274" cy="1423467"/>
            <a:chOff x="0" y="0"/>
            <a:chExt cx="13077698" cy="1897956"/>
          </a:xfrm>
        </p:grpSpPr>
        <p:sp>
          <p:nvSpPr>
            <p:cNvPr id="13" name="Freeform 13"/>
            <p:cNvSpPr/>
            <p:nvPr/>
          </p:nvSpPr>
          <p:spPr>
            <a:xfrm>
              <a:off x="0" y="0"/>
              <a:ext cx="13077698" cy="1897956"/>
            </a:xfrm>
            <a:custGeom>
              <a:avLst/>
              <a:gdLst/>
              <a:ahLst/>
              <a:cxnLst/>
              <a:rect l="l" t="t" r="r" b="b"/>
              <a:pathLst>
                <a:path w="13077698" h="1897956">
                  <a:moveTo>
                    <a:pt x="0" y="0"/>
                  </a:moveTo>
                  <a:lnTo>
                    <a:pt x="13077698" y="0"/>
                  </a:lnTo>
                  <a:lnTo>
                    <a:pt x="13077698" y="1897956"/>
                  </a:lnTo>
                  <a:lnTo>
                    <a:pt x="0" y="1897956"/>
                  </a:lnTo>
                  <a:close/>
                </a:path>
              </a:pathLst>
            </a:custGeom>
            <a:solidFill>
              <a:srgbClr val="000000">
                <a:alpha val="0"/>
              </a:srgbClr>
            </a:solidFill>
          </p:spPr>
          <p:txBody>
            <a:bodyPr/>
            <a:lstStyle/>
            <a:p>
              <a:endParaRPr lang="en-GB"/>
            </a:p>
          </p:txBody>
        </p:sp>
        <p:sp>
          <p:nvSpPr>
            <p:cNvPr id="14" name="TextBox 14"/>
            <p:cNvSpPr txBox="1"/>
            <p:nvPr/>
          </p:nvSpPr>
          <p:spPr>
            <a:xfrm>
              <a:off x="0" y="-85725"/>
              <a:ext cx="13077698" cy="1983681"/>
            </a:xfrm>
            <a:prstGeom prst="rect">
              <a:avLst/>
            </a:prstGeom>
          </p:spPr>
          <p:txBody>
            <a:bodyPr lIns="0" tIns="0" rIns="0" bIns="0" rtlCol="0" anchor="t"/>
            <a:lstStyle/>
            <a:p>
              <a:pPr algn="ctr">
                <a:lnSpc>
                  <a:spcPts val="3240"/>
                </a:lnSpc>
              </a:pPr>
              <a:r>
                <a:rPr lang="en-US" sz="2700" b="1" spc="-12">
                  <a:solidFill>
                    <a:srgbClr val="0070C0"/>
                  </a:solidFill>
                  <a:latin typeface="Evolventa Bold"/>
                  <a:ea typeface="Evolventa Bold"/>
                  <a:cs typeface="Evolventa Bold"/>
                  <a:sym typeface="Evolventa Bold"/>
                </a:rPr>
                <a:t>www.cptelford.co.uk</a:t>
              </a:r>
            </a:p>
            <a:p>
              <a:pPr algn="ctr">
                <a:lnSpc>
                  <a:spcPts val="3240"/>
                </a:lnSpc>
              </a:pPr>
              <a:r>
                <a:rPr lang="en-US" sz="2700" b="1" spc="-12">
                  <a:solidFill>
                    <a:srgbClr val="0070C0"/>
                  </a:solidFill>
                  <a:latin typeface="Evolventa Bold"/>
                  <a:ea typeface="Evolventa Bold"/>
                  <a:cs typeface="Evolventa Bold"/>
                  <a:sym typeface="Evolventa Bold"/>
                </a:rPr>
                <a:t>Info@challengingperceptions.co.uk </a:t>
              </a:r>
            </a:p>
            <a:p>
              <a:pPr algn="ctr">
                <a:lnSpc>
                  <a:spcPts val="3240"/>
                </a:lnSpc>
              </a:pPr>
              <a:r>
                <a:rPr lang="en-US" sz="2700" b="1" spc="-12">
                  <a:solidFill>
                    <a:srgbClr val="0070C0"/>
                  </a:solidFill>
                  <a:latin typeface="Evolventa Bold"/>
                  <a:ea typeface="Evolventa Bold"/>
                  <a:cs typeface="Evolventa Bold"/>
                  <a:sym typeface="Evolventa Bold"/>
                </a:rPr>
                <a:t>Facebook.com/challengingperceptionstelford</a:t>
              </a: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4509B"/>
        </a:solidFill>
        <a:effectLst/>
      </p:bgPr>
    </p:bg>
    <p:spTree>
      <p:nvGrpSpPr>
        <p:cNvPr id="1" name=""/>
        <p:cNvGrpSpPr/>
        <p:nvPr/>
      </p:nvGrpSpPr>
      <p:grpSpPr>
        <a:xfrm>
          <a:off x="0" y="0"/>
          <a:ext cx="0" cy="0"/>
          <a:chOff x="0" y="0"/>
          <a:chExt cx="0" cy="0"/>
        </a:xfrm>
      </p:grpSpPr>
      <p:sp>
        <p:nvSpPr>
          <p:cNvPr id="2" name="Freeform 2"/>
          <p:cNvSpPr/>
          <p:nvPr/>
        </p:nvSpPr>
        <p:spPr>
          <a:xfrm>
            <a:off x="1828800" y="620013"/>
            <a:ext cx="15356955" cy="8638287"/>
          </a:xfrm>
          <a:custGeom>
            <a:avLst/>
            <a:gdLst/>
            <a:ahLst/>
            <a:cxnLst/>
            <a:rect l="l" t="t" r="r" b="b"/>
            <a:pathLst>
              <a:path w="15356955" h="8638287">
                <a:moveTo>
                  <a:pt x="0" y="0"/>
                </a:moveTo>
                <a:lnTo>
                  <a:pt x="15356955" y="0"/>
                </a:lnTo>
                <a:lnTo>
                  <a:pt x="15356955" y="8638287"/>
                </a:lnTo>
                <a:lnTo>
                  <a:pt x="0" y="8638287"/>
                </a:lnTo>
                <a:lnTo>
                  <a:pt x="0" y="0"/>
                </a:lnTo>
                <a:close/>
              </a:path>
            </a:pathLst>
          </a:custGeom>
          <a:blipFill>
            <a:blip r:embed="rId2"/>
            <a:stretch>
              <a:fillRect/>
            </a:stretch>
          </a:blipFill>
        </p:spPr>
        <p:txBody>
          <a:bodyPr/>
          <a:lstStyle/>
          <a:p>
            <a:endParaRPr lang="en-GB"/>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34509B"/>
        </a:solidFill>
        <a:effectLst/>
      </p:bgPr>
    </p:bg>
    <p:spTree>
      <p:nvGrpSpPr>
        <p:cNvPr id="1" name=""/>
        <p:cNvGrpSpPr/>
        <p:nvPr/>
      </p:nvGrpSpPr>
      <p:grpSpPr>
        <a:xfrm>
          <a:off x="0" y="0"/>
          <a:ext cx="0" cy="0"/>
          <a:chOff x="0" y="0"/>
          <a:chExt cx="0" cy="0"/>
        </a:xfrm>
      </p:grpSpPr>
      <p:sp>
        <p:nvSpPr>
          <p:cNvPr id="2" name="Freeform 2"/>
          <p:cNvSpPr/>
          <p:nvPr/>
        </p:nvSpPr>
        <p:spPr>
          <a:xfrm>
            <a:off x="1315954" y="1119855"/>
            <a:ext cx="15544700" cy="8743894"/>
          </a:xfrm>
          <a:custGeom>
            <a:avLst/>
            <a:gdLst/>
            <a:ahLst/>
            <a:cxnLst/>
            <a:rect l="l" t="t" r="r" b="b"/>
            <a:pathLst>
              <a:path w="15544700" h="8743894">
                <a:moveTo>
                  <a:pt x="0" y="0"/>
                </a:moveTo>
                <a:lnTo>
                  <a:pt x="15544701" y="0"/>
                </a:lnTo>
                <a:lnTo>
                  <a:pt x="15544701" y="8743893"/>
                </a:lnTo>
                <a:lnTo>
                  <a:pt x="0" y="8743893"/>
                </a:lnTo>
                <a:lnTo>
                  <a:pt x="0" y="0"/>
                </a:lnTo>
                <a:close/>
              </a:path>
            </a:pathLst>
          </a:custGeom>
          <a:blipFill>
            <a:blip r:embed="rId2"/>
            <a:stretch>
              <a:fillRect/>
            </a:stretch>
          </a:blipFill>
        </p:spPr>
        <p:txBody>
          <a:bodyPr/>
          <a:lstStyle/>
          <a:p>
            <a:endParaRPr lang="en-GB"/>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34509B"/>
        </a:solidFill>
        <a:effectLst/>
      </p:bgPr>
    </p:bg>
    <p:spTree>
      <p:nvGrpSpPr>
        <p:cNvPr id="1" name=""/>
        <p:cNvGrpSpPr/>
        <p:nvPr/>
      </p:nvGrpSpPr>
      <p:grpSpPr>
        <a:xfrm>
          <a:off x="0" y="0"/>
          <a:ext cx="0" cy="0"/>
          <a:chOff x="0" y="0"/>
          <a:chExt cx="0" cy="0"/>
        </a:xfrm>
      </p:grpSpPr>
      <p:sp>
        <p:nvSpPr>
          <p:cNvPr id="2" name="Freeform 2"/>
          <p:cNvSpPr/>
          <p:nvPr/>
        </p:nvSpPr>
        <p:spPr>
          <a:xfrm>
            <a:off x="795566" y="514044"/>
            <a:ext cx="17034372" cy="9008561"/>
          </a:xfrm>
          <a:custGeom>
            <a:avLst/>
            <a:gdLst/>
            <a:ahLst/>
            <a:cxnLst/>
            <a:rect l="l" t="t" r="r" b="b"/>
            <a:pathLst>
              <a:path w="17034372" h="9008561">
                <a:moveTo>
                  <a:pt x="0" y="0"/>
                </a:moveTo>
                <a:lnTo>
                  <a:pt x="17034372" y="0"/>
                </a:lnTo>
                <a:lnTo>
                  <a:pt x="17034372" y="9008561"/>
                </a:lnTo>
                <a:lnTo>
                  <a:pt x="0" y="9008561"/>
                </a:lnTo>
                <a:lnTo>
                  <a:pt x="0" y="0"/>
                </a:lnTo>
                <a:close/>
              </a:path>
            </a:pathLst>
          </a:custGeom>
          <a:blipFill>
            <a:blip r:embed="rId2"/>
            <a:stretch>
              <a:fillRect t="-3181" b="-3181"/>
            </a:stretch>
          </a:blipFill>
        </p:spPr>
        <p:txBody>
          <a:bodyPr/>
          <a:lstStyle/>
          <a:p>
            <a:endParaRPr lang="en-GB"/>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34509B"/>
        </a:solidFill>
        <a:effectLst/>
      </p:bgPr>
    </p:bg>
    <p:spTree>
      <p:nvGrpSpPr>
        <p:cNvPr id="1" name=""/>
        <p:cNvGrpSpPr/>
        <p:nvPr/>
      </p:nvGrpSpPr>
      <p:grpSpPr>
        <a:xfrm>
          <a:off x="0" y="0"/>
          <a:ext cx="0" cy="0"/>
          <a:chOff x="0" y="0"/>
          <a:chExt cx="0" cy="0"/>
        </a:xfrm>
      </p:grpSpPr>
      <p:sp>
        <p:nvSpPr>
          <p:cNvPr id="2" name="Freeform 2"/>
          <p:cNvSpPr/>
          <p:nvPr/>
        </p:nvSpPr>
        <p:spPr>
          <a:xfrm>
            <a:off x="641779" y="691056"/>
            <a:ext cx="16279936" cy="9157464"/>
          </a:xfrm>
          <a:custGeom>
            <a:avLst/>
            <a:gdLst/>
            <a:ahLst/>
            <a:cxnLst/>
            <a:rect l="l" t="t" r="r" b="b"/>
            <a:pathLst>
              <a:path w="16279936" h="9157464">
                <a:moveTo>
                  <a:pt x="0" y="0"/>
                </a:moveTo>
                <a:lnTo>
                  <a:pt x="16279935" y="0"/>
                </a:lnTo>
                <a:lnTo>
                  <a:pt x="16279935" y="9157463"/>
                </a:lnTo>
                <a:lnTo>
                  <a:pt x="0" y="9157463"/>
                </a:lnTo>
                <a:lnTo>
                  <a:pt x="0" y="0"/>
                </a:lnTo>
                <a:close/>
              </a:path>
            </a:pathLst>
          </a:custGeom>
          <a:blipFill>
            <a:blip r:embed="rId2"/>
            <a:stretch>
              <a:fillRect/>
            </a:stretch>
          </a:blipFill>
        </p:spPr>
        <p:txBody>
          <a:bodyPr/>
          <a:lstStyle/>
          <a:p>
            <a:endParaRPr lang="en-GB"/>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a:videoFile r:link="rId1"/>
          </p:nvPr>
        </p:nvPicPr>
        <p:blipFill>
          <a:blip r:embed="rId3"/>
          <a:stretch>
            <a:fillRect/>
          </a:stretch>
        </p:blipFill>
        <p:spPr>
          <a:xfrm>
            <a:off x="2767302" y="797685"/>
            <a:ext cx="13222615" cy="7431915"/>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34509B"/>
        </a:solidFill>
        <a:effectLst/>
      </p:bgPr>
    </p:bg>
    <p:spTree>
      <p:nvGrpSpPr>
        <p:cNvPr id="1" name=""/>
        <p:cNvGrpSpPr/>
        <p:nvPr/>
      </p:nvGrpSpPr>
      <p:grpSpPr>
        <a:xfrm>
          <a:off x="0" y="0"/>
          <a:ext cx="0" cy="0"/>
          <a:chOff x="0" y="0"/>
          <a:chExt cx="0" cy="0"/>
        </a:xfrm>
      </p:grpSpPr>
      <p:sp>
        <p:nvSpPr>
          <p:cNvPr id="2" name="Freeform 2"/>
          <p:cNvSpPr/>
          <p:nvPr/>
        </p:nvSpPr>
        <p:spPr>
          <a:xfrm>
            <a:off x="2122466" y="244081"/>
            <a:ext cx="14572726" cy="9798837"/>
          </a:xfrm>
          <a:custGeom>
            <a:avLst/>
            <a:gdLst/>
            <a:ahLst/>
            <a:cxnLst/>
            <a:rect l="l" t="t" r="r" b="b"/>
            <a:pathLst>
              <a:path w="14572726" h="9798837">
                <a:moveTo>
                  <a:pt x="0" y="0"/>
                </a:moveTo>
                <a:lnTo>
                  <a:pt x="14572726" y="0"/>
                </a:lnTo>
                <a:lnTo>
                  <a:pt x="14572726" y="9798838"/>
                </a:lnTo>
                <a:lnTo>
                  <a:pt x="0" y="9798838"/>
                </a:lnTo>
                <a:lnTo>
                  <a:pt x="0" y="0"/>
                </a:lnTo>
                <a:close/>
              </a:path>
            </a:pathLst>
          </a:custGeom>
          <a:blipFill>
            <a:blip r:embed="rId2"/>
            <a:stretch>
              <a:fillRect t="-3804" r="-1298" b="-2780"/>
            </a:stretch>
          </a:blipFill>
        </p:spPr>
        <p:txBody>
          <a:bodyPr/>
          <a:lstStyle/>
          <a:p>
            <a:endParaRPr lang="en-GB"/>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34509B"/>
        </a:solidFill>
        <a:effectLst/>
      </p:bgPr>
    </p:bg>
    <p:spTree>
      <p:nvGrpSpPr>
        <p:cNvPr id="1" name=""/>
        <p:cNvGrpSpPr/>
        <p:nvPr/>
      </p:nvGrpSpPr>
      <p:grpSpPr>
        <a:xfrm>
          <a:off x="0" y="0"/>
          <a:ext cx="0" cy="0"/>
          <a:chOff x="0" y="0"/>
          <a:chExt cx="0" cy="0"/>
        </a:xfrm>
      </p:grpSpPr>
      <p:sp>
        <p:nvSpPr>
          <p:cNvPr id="2" name="Freeform 2"/>
          <p:cNvSpPr/>
          <p:nvPr/>
        </p:nvSpPr>
        <p:spPr>
          <a:xfrm>
            <a:off x="603596" y="816342"/>
            <a:ext cx="17080807" cy="8654317"/>
          </a:xfrm>
          <a:custGeom>
            <a:avLst/>
            <a:gdLst/>
            <a:ahLst/>
            <a:cxnLst/>
            <a:rect l="l" t="t" r="r" b="b"/>
            <a:pathLst>
              <a:path w="17080807" h="8654317">
                <a:moveTo>
                  <a:pt x="0" y="0"/>
                </a:moveTo>
                <a:lnTo>
                  <a:pt x="17080808" y="0"/>
                </a:lnTo>
                <a:lnTo>
                  <a:pt x="17080808" y="8654316"/>
                </a:lnTo>
                <a:lnTo>
                  <a:pt x="0" y="8654316"/>
                </a:lnTo>
                <a:lnTo>
                  <a:pt x="0" y="0"/>
                </a:lnTo>
                <a:close/>
              </a:path>
            </a:pathLst>
          </a:custGeom>
          <a:blipFill>
            <a:blip r:embed="rId2"/>
            <a:stretch>
              <a:fillRect l="-525" t="-4925" b="-6676"/>
            </a:stretch>
          </a:blipFill>
        </p:spPr>
        <p:txBody>
          <a:bodyPr/>
          <a:lstStyle/>
          <a:p>
            <a:endParaRPr lang="en-GB"/>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4509B"/>
        </a:solidFill>
        <a:effectLst/>
      </p:bgPr>
    </p:bg>
    <p:spTree>
      <p:nvGrpSpPr>
        <p:cNvPr id="1" name=""/>
        <p:cNvGrpSpPr/>
        <p:nvPr/>
      </p:nvGrpSpPr>
      <p:grpSpPr>
        <a:xfrm>
          <a:off x="0" y="0"/>
          <a:ext cx="0" cy="0"/>
          <a:chOff x="0" y="0"/>
          <a:chExt cx="0" cy="0"/>
        </a:xfrm>
      </p:grpSpPr>
      <p:sp>
        <p:nvSpPr>
          <p:cNvPr id="2" name="Freeform 2"/>
          <p:cNvSpPr/>
          <p:nvPr/>
        </p:nvSpPr>
        <p:spPr>
          <a:xfrm>
            <a:off x="5069579" y="363682"/>
            <a:ext cx="7315200" cy="1330036"/>
          </a:xfrm>
          <a:custGeom>
            <a:avLst/>
            <a:gdLst/>
            <a:ahLst/>
            <a:cxnLst/>
            <a:rect l="l" t="t" r="r" b="b"/>
            <a:pathLst>
              <a:path w="7315200" h="1330036">
                <a:moveTo>
                  <a:pt x="0" y="0"/>
                </a:moveTo>
                <a:lnTo>
                  <a:pt x="7315200" y="0"/>
                </a:lnTo>
                <a:lnTo>
                  <a:pt x="7315200" y="1330036"/>
                </a:lnTo>
                <a:lnTo>
                  <a:pt x="0" y="13300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3" name="Group 3"/>
          <p:cNvGrpSpPr/>
          <p:nvPr/>
        </p:nvGrpSpPr>
        <p:grpSpPr>
          <a:xfrm>
            <a:off x="902737" y="3589416"/>
            <a:ext cx="1126229" cy="1073437"/>
            <a:chOff x="0" y="0"/>
            <a:chExt cx="812800" cy="774700"/>
          </a:xfrm>
        </p:grpSpPr>
        <p:sp>
          <p:nvSpPr>
            <p:cNvPr id="4" name="Freeform 4"/>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A730B"/>
            </a:solidFill>
          </p:spPr>
          <p:txBody>
            <a:bodyPr/>
            <a:lstStyle/>
            <a:p>
              <a:endParaRPr lang="en-GB"/>
            </a:p>
          </p:txBody>
        </p:sp>
        <p:sp>
          <p:nvSpPr>
            <p:cNvPr id="5" name="TextBox 5"/>
            <p:cNvSpPr txBox="1"/>
            <p:nvPr/>
          </p:nvSpPr>
          <p:spPr>
            <a:xfrm>
              <a:off x="228600" y="209550"/>
              <a:ext cx="355600" cy="400050"/>
            </a:xfrm>
            <a:prstGeom prst="rect">
              <a:avLst/>
            </a:prstGeom>
          </p:spPr>
          <p:txBody>
            <a:bodyPr lIns="50800" tIns="50800" rIns="50800" bIns="50800" rtlCol="0" anchor="ctr"/>
            <a:lstStyle/>
            <a:p>
              <a:pPr algn="ctr">
                <a:lnSpc>
                  <a:spcPts val="3577"/>
                </a:lnSpc>
              </a:pPr>
              <a:endParaRPr/>
            </a:p>
          </p:txBody>
        </p:sp>
      </p:grpSp>
      <p:sp>
        <p:nvSpPr>
          <p:cNvPr id="6" name="TextBox 6"/>
          <p:cNvSpPr txBox="1"/>
          <p:nvPr/>
        </p:nvSpPr>
        <p:spPr>
          <a:xfrm>
            <a:off x="5069579" y="709612"/>
            <a:ext cx="7315200" cy="676275"/>
          </a:xfrm>
          <a:prstGeom prst="rect">
            <a:avLst/>
          </a:prstGeom>
        </p:spPr>
        <p:txBody>
          <a:bodyPr lIns="0" tIns="0" rIns="0" bIns="0" rtlCol="0" anchor="t">
            <a:spAutoFit/>
          </a:bodyPr>
          <a:lstStyle/>
          <a:p>
            <a:pPr algn="ctr">
              <a:lnSpc>
                <a:spcPts val="4439"/>
              </a:lnSpc>
              <a:spcBef>
                <a:spcPct val="0"/>
              </a:spcBef>
            </a:pPr>
            <a:r>
              <a:rPr lang="en-US" sz="3699" b="1" spc="-17">
                <a:solidFill>
                  <a:srgbClr val="FFFFFF"/>
                </a:solidFill>
                <a:latin typeface="Evolventa Bold"/>
                <a:ea typeface="Evolventa Bold"/>
                <a:cs typeface="Evolventa Bold"/>
                <a:sym typeface="Evolventa Bold"/>
              </a:rPr>
              <a:t>Our Offer</a:t>
            </a:r>
          </a:p>
        </p:txBody>
      </p:sp>
      <p:grpSp>
        <p:nvGrpSpPr>
          <p:cNvPr id="7" name="Group 7"/>
          <p:cNvGrpSpPr/>
          <p:nvPr/>
        </p:nvGrpSpPr>
        <p:grpSpPr>
          <a:xfrm>
            <a:off x="902737" y="2240640"/>
            <a:ext cx="1126229" cy="1073437"/>
            <a:chOff x="0" y="0"/>
            <a:chExt cx="812800" cy="774700"/>
          </a:xfrm>
        </p:grpSpPr>
        <p:sp>
          <p:nvSpPr>
            <p:cNvPr id="8" name="Freeform 8"/>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A730B"/>
            </a:solidFill>
          </p:spPr>
          <p:txBody>
            <a:bodyPr/>
            <a:lstStyle/>
            <a:p>
              <a:endParaRPr lang="en-GB"/>
            </a:p>
          </p:txBody>
        </p:sp>
        <p:sp>
          <p:nvSpPr>
            <p:cNvPr id="9" name="TextBox 9"/>
            <p:cNvSpPr txBox="1"/>
            <p:nvPr/>
          </p:nvSpPr>
          <p:spPr>
            <a:xfrm>
              <a:off x="228600" y="209550"/>
              <a:ext cx="355600" cy="400050"/>
            </a:xfrm>
            <a:prstGeom prst="rect">
              <a:avLst/>
            </a:prstGeom>
          </p:spPr>
          <p:txBody>
            <a:bodyPr lIns="50800" tIns="50800" rIns="50800" bIns="50800" rtlCol="0" anchor="ctr"/>
            <a:lstStyle/>
            <a:p>
              <a:pPr algn="ctr">
                <a:lnSpc>
                  <a:spcPts val="3577"/>
                </a:lnSpc>
              </a:pPr>
              <a:endParaRPr/>
            </a:p>
          </p:txBody>
        </p:sp>
      </p:grpSp>
      <p:grpSp>
        <p:nvGrpSpPr>
          <p:cNvPr id="10" name="Group 10"/>
          <p:cNvGrpSpPr/>
          <p:nvPr/>
        </p:nvGrpSpPr>
        <p:grpSpPr>
          <a:xfrm>
            <a:off x="902737" y="5274682"/>
            <a:ext cx="1126229" cy="1073437"/>
            <a:chOff x="0" y="0"/>
            <a:chExt cx="812800" cy="774700"/>
          </a:xfrm>
        </p:grpSpPr>
        <p:sp>
          <p:nvSpPr>
            <p:cNvPr id="11" name="Freeform 11"/>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A730B"/>
            </a:solidFill>
          </p:spPr>
          <p:txBody>
            <a:bodyPr/>
            <a:lstStyle/>
            <a:p>
              <a:endParaRPr lang="en-GB"/>
            </a:p>
          </p:txBody>
        </p:sp>
        <p:sp>
          <p:nvSpPr>
            <p:cNvPr id="12" name="TextBox 12"/>
            <p:cNvSpPr txBox="1"/>
            <p:nvPr/>
          </p:nvSpPr>
          <p:spPr>
            <a:xfrm>
              <a:off x="228600" y="209550"/>
              <a:ext cx="355600" cy="400050"/>
            </a:xfrm>
            <a:prstGeom prst="rect">
              <a:avLst/>
            </a:prstGeom>
          </p:spPr>
          <p:txBody>
            <a:bodyPr lIns="50800" tIns="50800" rIns="50800" bIns="50800" rtlCol="0" anchor="ctr"/>
            <a:lstStyle/>
            <a:p>
              <a:pPr algn="ctr">
                <a:lnSpc>
                  <a:spcPts val="3577"/>
                </a:lnSpc>
              </a:pPr>
              <a:endParaRPr/>
            </a:p>
          </p:txBody>
        </p:sp>
      </p:grpSp>
      <p:grpSp>
        <p:nvGrpSpPr>
          <p:cNvPr id="13" name="Group 13"/>
          <p:cNvGrpSpPr/>
          <p:nvPr/>
        </p:nvGrpSpPr>
        <p:grpSpPr>
          <a:xfrm>
            <a:off x="908325" y="6774294"/>
            <a:ext cx="1126229" cy="1073437"/>
            <a:chOff x="0" y="0"/>
            <a:chExt cx="812800" cy="774700"/>
          </a:xfrm>
        </p:grpSpPr>
        <p:sp>
          <p:nvSpPr>
            <p:cNvPr id="14" name="Freeform 14"/>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A730B"/>
            </a:solidFill>
          </p:spPr>
          <p:txBody>
            <a:bodyPr/>
            <a:lstStyle/>
            <a:p>
              <a:endParaRPr lang="en-GB"/>
            </a:p>
          </p:txBody>
        </p:sp>
        <p:sp>
          <p:nvSpPr>
            <p:cNvPr id="15" name="TextBox 15"/>
            <p:cNvSpPr txBox="1"/>
            <p:nvPr/>
          </p:nvSpPr>
          <p:spPr>
            <a:xfrm>
              <a:off x="228600" y="209550"/>
              <a:ext cx="355600" cy="400050"/>
            </a:xfrm>
            <a:prstGeom prst="rect">
              <a:avLst/>
            </a:prstGeom>
          </p:spPr>
          <p:txBody>
            <a:bodyPr lIns="50800" tIns="50800" rIns="50800" bIns="50800" rtlCol="0" anchor="ctr"/>
            <a:lstStyle/>
            <a:p>
              <a:pPr algn="ctr">
                <a:lnSpc>
                  <a:spcPts val="3577"/>
                </a:lnSpc>
              </a:pPr>
              <a:endParaRPr/>
            </a:p>
          </p:txBody>
        </p:sp>
      </p:grpSp>
      <p:grpSp>
        <p:nvGrpSpPr>
          <p:cNvPr id="16" name="Group 16"/>
          <p:cNvGrpSpPr/>
          <p:nvPr/>
        </p:nvGrpSpPr>
        <p:grpSpPr>
          <a:xfrm>
            <a:off x="902737" y="8084724"/>
            <a:ext cx="1126229" cy="1073437"/>
            <a:chOff x="0" y="0"/>
            <a:chExt cx="812800" cy="774700"/>
          </a:xfrm>
        </p:grpSpPr>
        <p:sp>
          <p:nvSpPr>
            <p:cNvPr id="17" name="Freeform 17"/>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A730B"/>
            </a:solidFill>
          </p:spPr>
          <p:txBody>
            <a:bodyPr/>
            <a:lstStyle/>
            <a:p>
              <a:endParaRPr lang="en-GB"/>
            </a:p>
          </p:txBody>
        </p:sp>
        <p:sp>
          <p:nvSpPr>
            <p:cNvPr id="18" name="TextBox 18"/>
            <p:cNvSpPr txBox="1"/>
            <p:nvPr/>
          </p:nvSpPr>
          <p:spPr>
            <a:xfrm>
              <a:off x="228600" y="209550"/>
              <a:ext cx="355600" cy="400050"/>
            </a:xfrm>
            <a:prstGeom prst="rect">
              <a:avLst/>
            </a:prstGeom>
          </p:spPr>
          <p:txBody>
            <a:bodyPr lIns="50800" tIns="50800" rIns="50800" bIns="50800" rtlCol="0" anchor="ctr"/>
            <a:lstStyle/>
            <a:p>
              <a:pPr algn="ctr">
                <a:lnSpc>
                  <a:spcPts val="3577"/>
                </a:lnSpc>
              </a:pPr>
              <a:endParaRPr/>
            </a:p>
          </p:txBody>
        </p:sp>
      </p:grpSp>
      <p:grpSp>
        <p:nvGrpSpPr>
          <p:cNvPr id="19" name="Group 19"/>
          <p:cNvGrpSpPr/>
          <p:nvPr/>
        </p:nvGrpSpPr>
        <p:grpSpPr>
          <a:xfrm>
            <a:off x="9554015" y="2277515"/>
            <a:ext cx="1126229" cy="1073437"/>
            <a:chOff x="0" y="0"/>
            <a:chExt cx="812800" cy="774700"/>
          </a:xfrm>
        </p:grpSpPr>
        <p:sp>
          <p:nvSpPr>
            <p:cNvPr id="20" name="Freeform 20"/>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A730B"/>
            </a:solidFill>
          </p:spPr>
          <p:txBody>
            <a:bodyPr/>
            <a:lstStyle/>
            <a:p>
              <a:endParaRPr lang="en-GB"/>
            </a:p>
          </p:txBody>
        </p:sp>
        <p:sp>
          <p:nvSpPr>
            <p:cNvPr id="21" name="TextBox 21"/>
            <p:cNvSpPr txBox="1"/>
            <p:nvPr/>
          </p:nvSpPr>
          <p:spPr>
            <a:xfrm>
              <a:off x="228600" y="209550"/>
              <a:ext cx="355600" cy="400050"/>
            </a:xfrm>
            <a:prstGeom prst="rect">
              <a:avLst/>
            </a:prstGeom>
          </p:spPr>
          <p:txBody>
            <a:bodyPr lIns="50800" tIns="50800" rIns="50800" bIns="50800" rtlCol="0" anchor="ctr"/>
            <a:lstStyle/>
            <a:p>
              <a:pPr algn="ctr">
                <a:lnSpc>
                  <a:spcPts val="3577"/>
                </a:lnSpc>
              </a:pPr>
              <a:endParaRPr/>
            </a:p>
          </p:txBody>
        </p:sp>
      </p:grpSp>
      <p:grpSp>
        <p:nvGrpSpPr>
          <p:cNvPr id="22" name="Group 22"/>
          <p:cNvGrpSpPr/>
          <p:nvPr/>
        </p:nvGrpSpPr>
        <p:grpSpPr>
          <a:xfrm>
            <a:off x="9554015" y="3589416"/>
            <a:ext cx="1126229" cy="1073437"/>
            <a:chOff x="0" y="0"/>
            <a:chExt cx="812800" cy="774700"/>
          </a:xfrm>
        </p:grpSpPr>
        <p:sp>
          <p:nvSpPr>
            <p:cNvPr id="23" name="Freeform 23"/>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A730B"/>
            </a:solidFill>
          </p:spPr>
          <p:txBody>
            <a:bodyPr/>
            <a:lstStyle/>
            <a:p>
              <a:endParaRPr lang="en-GB"/>
            </a:p>
          </p:txBody>
        </p:sp>
        <p:sp>
          <p:nvSpPr>
            <p:cNvPr id="24" name="TextBox 24"/>
            <p:cNvSpPr txBox="1"/>
            <p:nvPr/>
          </p:nvSpPr>
          <p:spPr>
            <a:xfrm>
              <a:off x="228600" y="209550"/>
              <a:ext cx="355600" cy="400050"/>
            </a:xfrm>
            <a:prstGeom prst="rect">
              <a:avLst/>
            </a:prstGeom>
          </p:spPr>
          <p:txBody>
            <a:bodyPr lIns="50800" tIns="50800" rIns="50800" bIns="50800" rtlCol="0" anchor="ctr"/>
            <a:lstStyle/>
            <a:p>
              <a:pPr algn="ctr">
                <a:lnSpc>
                  <a:spcPts val="3577"/>
                </a:lnSpc>
              </a:pPr>
              <a:endParaRPr/>
            </a:p>
          </p:txBody>
        </p:sp>
      </p:grpSp>
      <p:grpSp>
        <p:nvGrpSpPr>
          <p:cNvPr id="25" name="Group 25"/>
          <p:cNvGrpSpPr/>
          <p:nvPr/>
        </p:nvGrpSpPr>
        <p:grpSpPr>
          <a:xfrm>
            <a:off x="9554015" y="5143500"/>
            <a:ext cx="1126229" cy="1073437"/>
            <a:chOff x="0" y="0"/>
            <a:chExt cx="812800" cy="774700"/>
          </a:xfrm>
        </p:grpSpPr>
        <p:sp>
          <p:nvSpPr>
            <p:cNvPr id="26" name="Freeform 26"/>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A730B"/>
            </a:solidFill>
          </p:spPr>
          <p:txBody>
            <a:bodyPr/>
            <a:lstStyle/>
            <a:p>
              <a:endParaRPr lang="en-GB"/>
            </a:p>
          </p:txBody>
        </p:sp>
        <p:sp>
          <p:nvSpPr>
            <p:cNvPr id="27" name="TextBox 27"/>
            <p:cNvSpPr txBox="1"/>
            <p:nvPr/>
          </p:nvSpPr>
          <p:spPr>
            <a:xfrm>
              <a:off x="228600" y="209550"/>
              <a:ext cx="355600" cy="400050"/>
            </a:xfrm>
            <a:prstGeom prst="rect">
              <a:avLst/>
            </a:prstGeom>
          </p:spPr>
          <p:txBody>
            <a:bodyPr lIns="50800" tIns="50800" rIns="50800" bIns="50800" rtlCol="0" anchor="ctr"/>
            <a:lstStyle/>
            <a:p>
              <a:pPr algn="ctr">
                <a:lnSpc>
                  <a:spcPts val="3577"/>
                </a:lnSpc>
              </a:pPr>
              <a:endParaRPr/>
            </a:p>
          </p:txBody>
        </p:sp>
      </p:grpSp>
      <p:grpSp>
        <p:nvGrpSpPr>
          <p:cNvPr id="28" name="Group 28"/>
          <p:cNvGrpSpPr/>
          <p:nvPr/>
        </p:nvGrpSpPr>
        <p:grpSpPr>
          <a:xfrm>
            <a:off x="9554015" y="6794698"/>
            <a:ext cx="1126229" cy="1073437"/>
            <a:chOff x="0" y="0"/>
            <a:chExt cx="812800" cy="774700"/>
          </a:xfrm>
        </p:grpSpPr>
        <p:sp>
          <p:nvSpPr>
            <p:cNvPr id="29" name="Freeform 29"/>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A730B"/>
            </a:solidFill>
          </p:spPr>
          <p:txBody>
            <a:bodyPr/>
            <a:lstStyle/>
            <a:p>
              <a:endParaRPr lang="en-GB"/>
            </a:p>
          </p:txBody>
        </p:sp>
        <p:sp>
          <p:nvSpPr>
            <p:cNvPr id="30" name="TextBox 30"/>
            <p:cNvSpPr txBox="1"/>
            <p:nvPr/>
          </p:nvSpPr>
          <p:spPr>
            <a:xfrm>
              <a:off x="228600" y="209550"/>
              <a:ext cx="355600" cy="400050"/>
            </a:xfrm>
            <a:prstGeom prst="rect">
              <a:avLst/>
            </a:prstGeom>
          </p:spPr>
          <p:txBody>
            <a:bodyPr lIns="50800" tIns="50800" rIns="50800" bIns="50800" rtlCol="0" anchor="ctr"/>
            <a:lstStyle/>
            <a:p>
              <a:pPr algn="ctr">
                <a:lnSpc>
                  <a:spcPts val="3577"/>
                </a:lnSpc>
              </a:pPr>
              <a:endParaRPr/>
            </a:p>
          </p:txBody>
        </p:sp>
      </p:grpSp>
      <p:grpSp>
        <p:nvGrpSpPr>
          <p:cNvPr id="31" name="Group 31"/>
          <p:cNvGrpSpPr/>
          <p:nvPr/>
        </p:nvGrpSpPr>
        <p:grpSpPr>
          <a:xfrm>
            <a:off x="9670724" y="8334861"/>
            <a:ext cx="1126229" cy="1073437"/>
            <a:chOff x="0" y="0"/>
            <a:chExt cx="812800" cy="774700"/>
          </a:xfrm>
        </p:grpSpPr>
        <p:sp>
          <p:nvSpPr>
            <p:cNvPr id="32" name="Freeform 32"/>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A730B"/>
            </a:solidFill>
          </p:spPr>
          <p:txBody>
            <a:bodyPr/>
            <a:lstStyle/>
            <a:p>
              <a:endParaRPr lang="en-GB"/>
            </a:p>
          </p:txBody>
        </p:sp>
        <p:sp>
          <p:nvSpPr>
            <p:cNvPr id="33" name="TextBox 33"/>
            <p:cNvSpPr txBox="1"/>
            <p:nvPr/>
          </p:nvSpPr>
          <p:spPr>
            <a:xfrm>
              <a:off x="228600" y="209550"/>
              <a:ext cx="355600" cy="400050"/>
            </a:xfrm>
            <a:prstGeom prst="rect">
              <a:avLst/>
            </a:prstGeom>
          </p:spPr>
          <p:txBody>
            <a:bodyPr lIns="50800" tIns="50800" rIns="50800" bIns="50800" rtlCol="0" anchor="ctr"/>
            <a:lstStyle/>
            <a:p>
              <a:pPr algn="ctr">
                <a:lnSpc>
                  <a:spcPts val="3577"/>
                </a:lnSpc>
              </a:pPr>
              <a:endParaRPr/>
            </a:p>
          </p:txBody>
        </p:sp>
      </p:grpSp>
      <p:sp>
        <p:nvSpPr>
          <p:cNvPr id="34" name="TextBox 34"/>
          <p:cNvSpPr txBox="1"/>
          <p:nvPr/>
        </p:nvSpPr>
        <p:spPr>
          <a:xfrm>
            <a:off x="2076152" y="2682769"/>
            <a:ext cx="7067848" cy="439923"/>
          </a:xfrm>
          <a:prstGeom prst="rect">
            <a:avLst/>
          </a:prstGeom>
        </p:spPr>
        <p:txBody>
          <a:bodyPr lIns="0" tIns="0" rIns="0" bIns="0" rtlCol="0" anchor="t">
            <a:spAutoFit/>
          </a:bodyPr>
          <a:lstStyle/>
          <a:p>
            <a:pPr algn="ctr">
              <a:lnSpc>
                <a:spcPts val="3577"/>
              </a:lnSpc>
              <a:spcBef>
                <a:spcPct val="0"/>
              </a:spcBef>
            </a:pPr>
            <a:r>
              <a:rPr lang="en-US" sz="2555" spc="229">
                <a:solidFill>
                  <a:srgbClr val="FFFFFF"/>
                </a:solidFill>
                <a:latin typeface="Hussar Bold"/>
                <a:ea typeface="Hussar Bold"/>
                <a:cs typeface="Hussar Bold"/>
                <a:sym typeface="Hussar Bold"/>
              </a:rPr>
              <a:t>Information, advice &amp; signposting</a:t>
            </a:r>
          </a:p>
        </p:txBody>
      </p:sp>
      <p:sp>
        <p:nvSpPr>
          <p:cNvPr id="35" name="TextBox 35"/>
          <p:cNvSpPr txBox="1"/>
          <p:nvPr/>
        </p:nvSpPr>
        <p:spPr>
          <a:xfrm>
            <a:off x="2034555" y="4113291"/>
            <a:ext cx="5676454" cy="887598"/>
          </a:xfrm>
          <a:prstGeom prst="rect">
            <a:avLst/>
          </a:prstGeom>
        </p:spPr>
        <p:txBody>
          <a:bodyPr lIns="0" tIns="0" rIns="0" bIns="0" rtlCol="0" anchor="t">
            <a:spAutoFit/>
          </a:bodyPr>
          <a:lstStyle/>
          <a:p>
            <a:pPr algn="ctr">
              <a:lnSpc>
                <a:spcPts val="3577"/>
              </a:lnSpc>
            </a:pPr>
            <a:r>
              <a:rPr lang="en-US" sz="2555" spc="229">
                <a:solidFill>
                  <a:srgbClr val="FFFFFF"/>
                </a:solidFill>
                <a:latin typeface="Hussar Bold"/>
                <a:ea typeface="Hussar Bold"/>
                <a:cs typeface="Hussar Bold"/>
                <a:sym typeface="Hussar Bold"/>
              </a:rPr>
              <a:t>RISE Peer Support Sessions </a:t>
            </a:r>
          </a:p>
          <a:p>
            <a:pPr algn="ctr">
              <a:lnSpc>
                <a:spcPts val="3577"/>
              </a:lnSpc>
              <a:spcBef>
                <a:spcPct val="0"/>
              </a:spcBef>
            </a:pPr>
            <a:r>
              <a:rPr lang="en-US" sz="2555" spc="229">
                <a:solidFill>
                  <a:srgbClr val="FFFFFF"/>
                </a:solidFill>
                <a:latin typeface="Hussar Bold"/>
                <a:ea typeface="Hussar Bold"/>
                <a:cs typeface="Hussar Bold"/>
                <a:sym typeface="Hussar Bold"/>
              </a:rPr>
              <a:t>for parents/carers</a:t>
            </a:r>
          </a:p>
        </p:txBody>
      </p:sp>
      <p:sp>
        <p:nvSpPr>
          <p:cNvPr id="36" name="TextBox 36"/>
          <p:cNvSpPr txBox="1"/>
          <p:nvPr/>
        </p:nvSpPr>
        <p:spPr>
          <a:xfrm>
            <a:off x="2076152" y="5460521"/>
            <a:ext cx="6192887" cy="887598"/>
          </a:xfrm>
          <a:prstGeom prst="rect">
            <a:avLst/>
          </a:prstGeom>
        </p:spPr>
        <p:txBody>
          <a:bodyPr lIns="0" tIns="0" rIns="0" bIns="0" rtlCol="0" anchor="t">
            <a:spAutoFit/>
          </a:bodyPr>
          <a:lstStyle/>
          <a:p>
            <a:pPr algn="ctr">
              <a:lnSpc>
                <a:spcPts val="3577"/>
              </a:lnSpc>
            </a:pPr>
            <a:r>
              <a:rPr lang="en-US" sz="2555" spc="229">
                <a:solidFill>
                  <a:srgbClr val="FFFFFF"/>
                </a:solidFill>
                <a:latin typeface="Hussar Bold"/>
                <a:ea typeface="Hussar Bold"/>
                <a:cs typeface="Hussar Bold"/>
                <a:sym typeface="Hussar Bold"/>
              </a:rPr>
              <a:t>1-2-1 Advice sessions with our</a:t>
            </a:r>
          </a:p>
          <a:p>
            <a:pPr algn="ctr">
              <a:lnSpc>
                <a:spcPts val="3577"/>
              </a:lnSpc>
              <a:spcBef>
                <a:spcPct val="0"/>
              </a:spcBef>
            </a:pPr>
            <a:r>
              <a:rPr lang="en-US" sz="2555" spc="229">
                <a:solidFill>
                  <a:srgbClr val="FFFFFF"/>
                </a:solidFill>
                <a:latin typeface="Hussar Bold"/>
                <a:ea typeface="Hussar Bold"/>
                <a:cs typeface="Hussar Bold"/>
                <a:sym typeface="Hussar Bold"/>
              </a:rPr>
              <a:t>Autism Specialist Advisor</a:t>
            </a:r>
          </a:p>
        </p:txBody>
      </p:sp>
      <p:sp>
        <p:nvSpPr>
          <p:cNvPr id="37" name="TextBox 37"/>
          <p:cNvSpPr txBox="1"/>
          <p:nvPr/>
        </p:nvSpPr>
        <p:spPr>
          <a:xfrm>
            <a:off x="2076152" y="7062476"/>
            <a:ext cx="4195316" cy="439923"/>
          </a:xfrm>
          <a:prstGeom prst="rect">
            <a:avLst/>
          </a:prstGeom>
        </p:spPr>
        <p:txBody>
          <a:bodyPr lIns="0" tIns="0" rIns="0" bIns="0" rtlCol="0" anchor="t">
            <a:spAutoFit/>
          </a:bodyPr>
          <a:lstStyle/>
          <a:p>
            <a:pPr algn="ctr">
              <a:lnSpc>
                <a:spcPts val="3577"/>
              </a:lnSpc>
              <a:spcBef>
                <a:spcPct val="0"/>
              </a:spcBef>
            </a:pPr>
            <a:r>
              <a:rPr lang="en-US" sz="2555" spc="229">
                <a:solidFill>
                  <a:srgbClr val="FFFFFF"/>
                </a:solidFill>
                <a:latin typeface="Hussar Bold"/>
                <a:ea typeface="Hussar Bold"/>
                <a:cs typeface="Hussar Bold"/>
                <a:sym typeface="Hussar Bold"/>
              </a:rPr>
              <a:t>Training Workshops</a:t>
            </a:r>
          </a:p>
        </p:txBody>
      </p:sp>
      <p:sp>
        <p:nvSpPr>
          <p:cNvPr id="38" name="TextBox 38"/>
          <p:cNvSpPr txBox="1"/>
          <p:nvPr/>
        </p:nvSpPr>
        <p:spPr>
          <a:xfrm>
            <a:off x="10796954" y="2666524"/>
            <a:ext cx="6813798" cy="439923"/>
          </a:xfrm>
          <a:prstGeom prst="rect">
            <a:avLst/>
          </a:prstGeom>
        </p:spPr>
        <p:txBody>
          <a:bodyPr lIns="0" tIns="0" rIns="0" bIns="0" rtlCol="0" anchor="t">
            <a:spAutoFit/>
          </a:bodyPr>
          <a:lstStyle/>
          <a:p>
            <a:pPr algn="ctr">
              <a:lnSpc>
                <a:spcPts val="3577"/>
              </a:lnSpc>
              <a:spcBef>
                <a:spcPct val="0"/>
              </a:spcBef>
            </a:pPr>
            <a:r>
              <a:rPr lang="en-US" sz="2555" spc="229">
                <a:solidFill>
                  <a:srgbClr val="FFFFFF"/>
                </a:solidFill>
                <a:latin typeface="Hussar Bold"/>
                <a:ea typeface="Hussar Bold"/>
                <a:cs typeface="Hussar Bold"/>
                <a:sym typeface="Hussar Bold"/>
              </a:rPr>
              <a:t>Primary Age Family Fun sessions</a:t>
            </a:r>
          </a:p>
        </p:txBody>
      </p:sp>
      <p:sp>
        <p:nvSpPr>
          <p:cNvPr id="39" name="TextBox 39"/>
          <p:cNvSpPr txBox="1"/>
          <p:nvPr/>
        </p:nvSpPr>
        <p:spPr>
          <a:xfrm>
            <a:off x="10471020" y="3965170"/>
            <a:ext cx="7261162" cy="887598"/>
          </a:xfrm>
          <a:prstGeom prst="rect">
            <a:avLst/>
          </a:prstGeom>
        </p:spPr>
        <p:txBody>
          <a:bodyPr lIns="0" tIns="0" rIns="0" bIns="0" rtlCol="0" anchor="t">
            <a:spAutoFit/>
          </a:bodyPr>
          <a:lstStyle/>
          <a:p>
            <a:pPr algn="ctr">
              <a:lnSpc>
                <a:spcPts val="3577"/>
              </a:lnSpc>
              <a:spcBef>
                <a:spcPct val="0"/>
              </a:spcBef>
            </a:pPr>
            <a:r>
              <a:rPr lang="en-US" sz="2555" spc="229">
                <a:solidFill>
                  <a:srgbClr val="FFFFFF"/>
                </a:solidFill>
                <a:latin typeface="Hussar Bold"/>
                <a:ea typeface="Hussar Bold"/>
                <a:cs typeface="Hussar Bold"/>
                <a:sym typeface="Hussar Bold"/>
              </a:rPr>
              <a:t>DUGOUT Youth Group for 11 - 18 year olds</a:t>
            </a:r>
          </a:p>
        </p:txBody>
      </p:sp>
      <p:sp>
        <p:nvSpPr>
          <p:cNvPr id="40" name="TextBox 40"/>
          <p:cNvSpPr txBox="1"/>
          <p:nvPr/>
        </p:nvSpPr>
        <p:spPr>
          <a:xfrm>
            <a:off x="11052818" y="5711490"/>
            <a:ext cx="5381774" cy="439923"/>
          </a:xfrm>
          <a:prstGeom prst="rect">
            <a:avLst/>
          </a:prstGeom>
        </p:spPr>
        <p:txBody>
          <a:bodyPr lIns="0" tIns="0" rIns="0" bIns="0" rtlCol="0" anchor="t">
            <a:spAutoFit/>
          </a:bodyPr>
          <a:lstStyle/>
          <a:p>
            <a:pPr algn="ctr">
              <a:lnSpc>
                <a:spcPts val="3577"/>
              </a:lnSpc>
              <a:spcBef>
                <a:spcPct val="0"/>
              </a:spcBef>
            </a:pPr>
            <a:r>
              <a:rPr lang="en-US" sz="2555" spc="229">
                <a:solidFill>
                  <a:srgbClr val="FFFFFF"/>
                </a:solidFill>
                <a:latin typeface="Hussar Bold"/>
                <a:ea typeface="Hussar Bold"/>
                <a:cs typeface="Hussar Bold"/>
                <a:sym typeface="Hussar Bold"/>
              </a:rPr>
              <a:t>All Ages Quiet Chess Club</a:t>
            </a:r>
          </a:p>
        </p:txBody>
      </p:sp>
      <p:sp>
        <p:nvSpPr>
          <p:cNvPr id="41" name="TextBox 41"/>
          <p:cNvSpPr txBox="1"/>
          <p:nvPr/>
        </p:nvSpPr>
        <p:spPr>
          <a:xfrm>
            <a:off x="10913664" y="7253863"/>
            <a:ext cx="5660082" cy="439923"/>
          </a:xfrm>
          <a:prstGeom prst="rect">
            <a:avLst/>
          </a:prstGeom>
        </p:spPr>
        <p:txBody>
          <a:bodyPr lIns="0" tIns="0" rIns="0" bIns="0" rtlCol="0" anchor="t">
            <a:spAutoFit/>
          </a:bodyPr>
          <a:lstStyle/>
          <a:p>
            <a:pPr algn="ctr">
              <a:lnSpc>
                <a:spcPts val="3577"/>
              </a:lnSpc>
              <a:spcBef>
                <a:spcPct val="0"/>
              </a:spcBef>
            </a:pPr>
            <a:r>
              <a:rPr lang="en-US" sz="2555" spc="229">
                <a:solidFill>
                  <a:srgbClr val="FFFFFF"/>
                </a:solidFill>
                <a:latin typeface="Hussar Bold"/>
                <a:ea typeface="Hussar Bold"/>
                <a:cs typeface="Hussar Bold"/>
                <a:sym typeface="Hussar Bold"/>
              </a:rPr>
              <a:t>All Ages Girls Social Group</a:t>
            </a:r>
          </a:p>
        </p:txBody>
      </p:sp>
      <p:sp>
        <p:nvSpPr>
          <p:cNvPr id="42" name="TextBox 42"/>
          <p:cNvSpPr txBox="1"/>
          <p:nvPr/>
        </p:nvSpPr>
        <p:spPr>
          <a:xfrm>
            <a:off x="11104655" y="8623043"/>
            <a:ext cx="4356943" cy="439923"/>
          </a:xfrm>
          <a:prstGeom prst="rect">
            <a:avLst/>
          </a:prstGeom>
        </p:spPr>
        <p:txBody>
          <a:bodyPr lIns="0" tIns="0" rIns="0" bIns="0" rtlCol="0" anchor="t">
            <a:spAutoFit/>
          </a:bodyPr>
          <a:lstStyle/>
          <a:p>
            <a:pPr algn="ctr">
              <a:lnSpc>
                <a:spcPts val="3577"/>
              </a:lnSpc>
              <a:spcBef>
                <a:spcPct val="0"/>
              </a:spcBef>
            </a:pPr>
            <a:r>
              <a:rPr lang="en-US" sz="2555" spc="229">
                <a:solidFill>
                  <a:srgbClr val="FFFFFF"/>
                </a:solidFill>
                <a:latin typeface="Hussar Bold"/>
                <a:ea typeface="Hussar Bold"/>
                <a:cs typeface="Hussar Bold"/>
                <a:sym typeface="Hussar Bold"/>
              </a:rPr>
              <a:t>Elevate Youth Group</a:t>
            </a:r>
          </a:p>
        </p:txBody>
      </p:sp>
      <p:sp>
        <p:nvSpPr>
          <p:cNvPr id="43" name="TextBox 43"/>
          <p:cNvSpPr txBox="1"/>
          <p:nvPr/>
        </p:nvSpPr>
        <p:spPr>
          <a:xfrm>
            <a:off x="2109713" y="8431657"/>
            <a:ext cx="5526137" cy="439923"/>
          </a:xfrm>
          <a:prstGeom prst="rect">
            <a:avLst/>
          </a:prstGeom>
        </p:spPr>
        <p:txBody>
          <a:bodyPr lIns="0" tIns="0" rIns="0" bIns="0" rtlCol="0" anchor="t">
            <a:spAutoFit/>
          </a:bodyPr>
          <a:lstStyle/>
          <a:p>
            <a:pPr algn="ctr">
              <a:lnSpc>
                <a:spcPts val="3577"/>
              </a:lnSpc>
              <a:spcBef>
                <a:spcPct val="0"/>
              </a:spcBef>
            </a:pPr>
            <a:r>
              <a:rPr lang="en-US" sz="2555" spc="229">
                <a:solidFill>
                  <a:srgbClr val="FFFFFF"/>
                </a:solidFill>
                <a:latin typeface="Hussar Bold"/>
                <a:ea typeface="Hussar Bold"/>
                <a:cs typeface="Hussar Bold"/>
                <a:sym typeface="Hussar Bold"/>
              </a:rPr>
              <a:t>Autism Champion Training</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34509B"/>
        </a:solidFill>
        <a:effectLst/>
      </p:bgPr>
    </p:bg>
    <p:spTree>
      <p:nvGrpSpPr>
        <p:cNvPr id="1" name=""/>
        <p:cNvGrpSpPr/>
        <p:nvPr/>
      </p:nvGrpSpPr>
      <p:grpSpPr>
        <a:xfrm>
          <a:off x="0" y="0"/>
          <a:ext cx="0" cy="0"/>
          <a:chOff x="0" y="0"/>
          <a:chExt cx="0" cy="0"/>
        </a:xfrm>
      </p:grpSpPr>
      <p:sp>
        <p:nvSpPr>
          <p:cNvPr id="2" name="Freeform 2"/>
          <p:cNvSpPr/>
          <p:nvPr/>
        </p:nvSpPr>
        <p:spPr>
          <a:xfrm>
            <a:off x="281999" y="470442"/>
            <a:ext cx="17595794" cy="9417765"/>
          </a:xfrm>
          <a:custGeom>
            <a:avLst/>
            <a:gdLst/>
            <a:ahLst/>
            <a:cxnLst/>
            <a:rect l="l" t="t" r="r" b="b"/>
            <a:pathLst>
              <a:path w="17595794" h="9417765">
                <a:moveTo>
                  <a:pt x="0" y="0"/>
                </a:moveTo>
                <a:lnTo>
                  <a:pt x="17595794" y="0"/>
                </a:lnTo>
                <a:lnTo>
                  <a:pt x="17595794" y="9417765"/>
                </a:lnTo>
                <a:lnTo>
                  <a:pt x="0" y="9417765"/>
                </a:lnTo>
                <a:lnTo>
                  <a:pt x="0" y="0"/>
                </a:lnTo>
                <a:close/>
              </a:path>
            </a:pathLst>
          </a:custGeom>
          <a:blipFill>
            <a:blip r:embed="rId2"/>
            <a:stretch>
              <a:fillRect t="-2547" b="-2547"/>
            </a:stretch>
          </a:blipFill>
        </p:spPr>
        <p:txBody>
          <a:bodyPr/>
          <a:lstStyle/>
          <a:p>
            <a:endParaRPr lang="en-GB"/>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34509B"/>
        </a:solidFill>
        <a:effectLst/>
      </p:bgPr>
    </p:bg>
    <p:spTree>
      <p:nvGrpSpPr>
        <p:cNvPr id="1" name=""/>
        <p:cNvGrpSpPr/>
        <p:nvPr/>
      </p:nvGrpSpPr>
      <p:grpSpPr>
        <a:xfrm>
          <a:off x="0" y="0"/>
          <a:ext cx="0" cy="0"/>
          <a:chOff x="0" y="0"/>
          <a:chExt cx="0" cy="0"/>
        </a:xfrm>
      </p:grpSpPr>
      <p:sp>
        <p:nvSpPr>
          <p:cNvPr id="2" name="Freeform 2"/>
          <p:cNvSpPr/>
          <p:nvPr/>
        </p:nvSpPr>
        <p:spPr>
          <a:xfrm>
            <a:off x="555730" y="145609"/>
            <a:ext cx="16893523" cy="9776188"/>
          </a:xfrm>
          <a:custGeom>
            <a:avLst/>
            <a:gdLst/>
            <a:ahLst/>
            <a:cxnLst/>
            <a:rect l="l" t="t" r="r" b="b"/>
            <a:pathLst>
              <a:path w="16893523" h="9776188">
                <a:moveTo>
                  <a:pt x="0" y="0"/>
                </a:moveTo>
                <a:lnTo>
                  <a:pt x="16893523" y="0"/>
                </a:lnTo>
                <a:lnTo>
                  <a:pt x="16893523" y="9776188"/>
                </a:lnTo>
                <a:lnTo>
                  <a:pt x="0" y="9776188"/>
                </a:lnTo>
                <a:lnTo>
                  <a:pt x="0" y="0"/>
                </a:lnTo>
                <a:close/>
              </a:path>
            </a:pathLst>
          </a:custGeom>
          <a:blipFill>
            <a:blip r:embed="rId2"/>
            <a:stretch>
              <a:fillRect l="-763" r="-2115"/>
            </a:stretch>
          </a:blipFill>
        </p:spPr>
        <p:txBody>
          <a:bodyPr/>
          <a:lstStyle/>
          <a:p>
            <a:endParaRPr lang="en-GB"/>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34509B"/>
        </a:solidFill>
        <a:effectLst/>
      </p:bgPr>
    </p:bg>
    <p:spTree>
      <p:nvGrpSpPr>
        <p:cNvPr id="1" name=""/>
        <p:cNvGrpSpPr/>
        <p:nvPr/>
      </p:nvGrpSpPr>
      <p:grpSpPr>
        <a:xfrm>
          <a:off x="0" y="0"/>
          <a:ext cx="0" cy="0"/>
          <a:chOff x="0" y="0"/>
          <a:chExt cx="0" cy="0"/>
        </a:xfrm>
      </p:grpSpPr>
      <p:sp>
        <p:nvSpPr>
          <p:cNvPr id="2" name="Freeform 2"/>
          <p:cNvSpPr/>
          <p:nvPr/>
        </p:nvSpPr>
        <p:spPr>
          <a:xfrm>
            <a:off x="791313" y="329079"/>
            <a:ext cx="16948376" cy="9533461"/>
          </a:xfrm>
          <a:custGeom>
            <a:avLst/>
            <a:gdLst/>
            <a:ahLst/>
            <a:cxnLst/>
            <a:rect l="l" t="t" r="r" b="b"/>
            <a:pathLst>
              <a:path w="16948376" h="9533461">
                <a:moveTo>
                  <a:pt x="0" y="0"/>
                </a:moveTo>
                <a:lnTo>
                  <a:pt x="16948375" y="0"/>
                </a:lnTo>
                <a:lnTo>
                  <a:pt x="16948375" y="9533461"/>
                </a:lnTo>
                <a:lnTo>
                  <a:pt x="0" y="9533461"/>
                </a:lnTo>
                <a:lnTo>
                  <a:pt x="0" y="0"/>
                </a:lnTo>
                <a:close/>
              </a:path>
            </a:pathLst>
          </a:custGeom>
          <a:blipFill>
            <a:blip r:embed="rId2"/>
            <a:stretch>
              <a:fillRect/>
            </a:stretch>
          </a:blipFill>
        </p:spPr>
        <p:txBody>
          <a:bodyPr/>
          <a:lstStyle/>
          <a:p>
            <a:endParaRPr lang="en-GB"/>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34509B"/>
        </a:solidFill>
        <a:effectLst/>
      </p:bgPr>
    </p:bg>
    <p:spTree>
      <p:nvGrpSpPr>
        <p:cNvPr id="1" name=""/>
        <p:cNvGrpSpPr/>
        <p:nvPr/>
      </p:nvGrpSpPr>
      <p:grpSpPr>
        <a:xfrm>
          <a:off x="0" y="0"/>
          <a:ext cx="0" cy="0"/>
          <a:chOff x="0" y="0"/>
          <a:chExt cx="0" cy="0"/>
        </a:xfrm>
      </p:grpSpPr>
      <p:sp>
        <p:nvSpPr>
          <p:cNvPr id="2" name="Freeform 2"/>
          <p:cNvSpPr/>
          <p:nvPr/>
        </p:nvSpPr>
        <p:spPr>
          <a:xfrm>
            <a:off x="913388" y="590922"/>
            <a:ext cx="16592399" cy="9095683"/>
          </a:xfrm>
          <a:custGeom>
            <a:avLst/>
            <a:gdLst/>
            <a:ahLst/>
            <a:cxnLst/>
            <a:rect l="l" t="t" r="r" b="b"/>
            <a:pathLst>
              <a:path w="16592399" h="9095683">
                <a:moveTo>
                  <a:pt x="0" y="0"/>
                </a:moveTo>
                <a:lnTo>
                  <a:pt x="16592399" y="0"/>
                </a:lnTo>
                <a:lnTo>
                  <a:pt x="16592399" y="9095683"/>
                </a:lnTo>
                <a:lnTo>
                  <a:pt x="0" y="9095683"/>
                </a:lnTo>
                <a:lnTo>
                  <a:pt x="0" y="0"/>
                </a:lnTo>
                <a:close/>
              </a:path>
            </a:pathLst>
          </a:custGeom>
          <a:blipFill>
            <a:blip r:embed="rId2"/>
            <a:stretch>
              <a:fillRect t="-1305" b="-1305"/>
            </a:stretch>
          </a:blipFill>
        </p:spPr>
        <p:txBody>
          <a:bodyPr/>
          <a:lstStyle/>
          <a:p>
            <a:endParaRPr lang="en-GB"/>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34509B"/>
        </a:solidFill>
        <a:effectLst/>
      </p:bgPr>
    </p:bg>
    <p:spTree>
      <p:nvGrpSpPr>
        <p:cNvPr id="1" name=""/>
        <p:cNvGrpSpPr/>
        <p:nvPr/>
      </p:nvGrpSpPr>
      <p:grpSpPr>
        <a:xfrm>
          <a:off x="0" y="0"/>
          <a:ext cx="0" cy="0"/>
          <a:chOff x="0" y="0"/>
          <a:chExt cx="0" cy="0"/>
        </a:xfrm>
      </p:grpSpPr>
      <p:sp>
        <p:nvSpPr>
          <p:cNvPr id="2" name="Freeform 2"/>
          <p:cNvSpPr/>
          <p:nvPr/>
        </p:nvSpPr>
        <p:spPr>
          <a:xfrm>
            <a:off x="1117298" y="827757"/>
            <a:ext cx="16357562" cy="8430543"/>
          </a:xfrm>
          <a:custGeom>
            <a:avLst/>
            <a:gdLst/>
            <a:ahLst/>
            <a:cxnLst/>
            <a:rect l="l" t="t" r="r" b="b"/>
            <a:pathLst>
              <a:path w="16357562" h="8430543">
                <a:moveTo>
                  <a:pt x="0" y="0"/>
                </a:moveTo>
                <a:lnTo>
                  <a:pt x="16357562" y="0"/>
                </a:lnTo>
                <a:lnTo>
                  <a:pt x="16357562" y="8430543"/>
                </a:lnTo>
                <a:lnTo>
                  <a:pt x="0" y="8430543"/>
                </a:lnTo>
                <a:lnTo>
                  <a:pt x="0" y="0"/>
                </a:lnTo>
                <a:close/>
              </a:path>
            </a:pathLst>
          </a:custGeom>
          <a:blipFill>
            <a:blip r:embed="rId2"/>
            <a:stretch>
              <a:fillRect t="-4570" b="-4570"/>
            </a:stretch>
          </a:blipFill>
        </p:spPr>
        <p:txBody>
          <a:bodyPr/>
          <a:lstStyle/>
          <a:p>
            <a:endParaRPr lang="en-GB"/>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34509B"/>
        </a:solidFill>
        <a:effectLst/>
      </p:bgPr>
    </p:bg>
    <p:spTree>
      <p:nvGrpSpPr>
        <p:cNvPr id="1" name=""/>
        <p:cNvGrpSpPr/>
        <p:nvPr/>
      </p:nvGrpSpPr>
      <p:grpSpPr>
        <a:xfrm>
          <a:off x="0" y="0"/>
          <a:ext cx="0" cy="0"/>
          <a:chOff x="0" y="0"/>
          <a:chExt cx="0" cy="0"/>
        </a:xfrm>
      </p:grpSpPr>
      <p:sp>
        <p:nvSpPr>
          <p:cNvPr id="2" name="Freeform 2"/>
          <p:cNvSpPr/>
          <p:nvPr/>
        </p:nvSpPr>
        <p:spPr>
          <a:xfrm>
            <a:off x="830081" y="207146"/>
            <a:ext cx="17095393" cy="9616159"/>
          </a:xfrm>
          <a:custGeom>
            <a:avLst/>
            <a:gdLst/>
            <a:ahLst/>
            <a:cxnLst/>
            <a:rect l="l" t="t" r="r" b="b"/>
            <a:pathLst>
              <a:path w="17095393" h="9616159">
                <a:moveTo>
                  <a:pt x="0" y="0"/>
                </a:moveTo>
                <a:lnTo>
                  <a:pt x="17095394" y="0"/>
                </a:lnTo>
                <a:lnTo>
                  <a:pt x="17095394" y="9616159"/>
                </a:lnTo>
                <a:lnTo>
                  <a:pt x="0" y="9616159"/>
                </a:lnTo>
                <a:lnTo>
                  <a:pt x="0" y="0"/>
                </a:lnTo>
                <a:close/>
              </a:path>
            </a:pathLst>
          </a:custGeom>
          <a:blipFill>
            <a:blip r:embed="rId2"/>
            <a:stretch>
              <a:fillRect/>
            </a:stretch>
          </a:blipFill>
        </p:spPr>
        <p:txBody>
          <a:bodyPr/>
          <a:lstStyle/>
          <a:p>
            <a:endParaRPr lang="en-GB"/>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34509B"/>
        </a:solidFill>
        <a:effectLst/>
      </p:bgPr>
    </p:bg>
    <p:spTree>
      <p:nvGrpSpPr>
        <p:cNvPr id="1" name=""/>
        <p:cNvGrpSpPr/>
        <p:nvPr/>
      </p:nvGrpSpPr>
      <p:grpSpPr>
        <a:xfrm>
          <a:off x="0" y="0"/>
          <a:ext cx="0" cy="0"/>
          <a:chOff x="0" y="0"/>
          <a:chExt cx="0" cy="0"/>
        </a:xfrm>
      </p:grpSpPr>
      <p:sp>
        <p:nvSpPr>
          <p:cNvPr id="2" name="Freeform 2"/>
          <p:cNvSpPr/>
          <p:nvPr/>
        </p:nvSpPr>
        <p:spPr>
          <a:xfrm>
            <a:off x="1028700" y="285578"/>
            <a:ext cx="16230600" cy="10001422"/>
          </a:xfrm>
          <a:custGeom>
            <a:avLst/>
            <a:gdLst/>
            <a:ahLst/>
            <a:cxnLst/>
            <a:rect l="l" t="t" r="r" b="b"/>
            <a:pathLst>
              <a:path w="16230600" h="10001422">
                <a:moveTo>
                  <a:pt x="0" y="0"/>
                </a:moveTo>
                <a:lnTo>
                  <a:pt x="16230600" y="0"/>
                </a:lnTo>
                <a:lnTo>
                  <a:pt x="16230600" y="10001422"/>
                </a:lnTo>
                <a:lnTo>
                  <a:pt x="0" y="10001422"/>
                </a:lnTo>
                <a:lnTo>
                  <a:pt x="0" y="0"/>
                </a:lnTo>
                <a:close/>
              </a:path>
            </a:pathLst>
          </a:custGeom>
          <a:blipFill>
            <a:blip r:embed="rId2"/>
            <a:stretch>
              <a:fillRect t="-10431" b="-11280"/>
            </a:stretch>
          </a:blipFill>
        </p:spPr>
        <p:txBody>
          <a:bodyPr/>
          <a:lstStyle/>
          <a:p>
            <a:endParaRPr lang="en-GB"/>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34509B"/>
        </a:solidFill>
        <a:effectLst/>
      </p:bgPr>
    </p:bg>
    <p:spTree>
      <p:nvGrpSpPr>
        <p:cNvPr id="1" name=""/>
        <p:cNvGrpSpPr/>
        <p:nvPr/>
      </p:nvGrpSpPr>
      <p:grpSpPr>
        <a:xfrm>
          <a:off x="0" y="0"/>
          <a:ext cx="0" cy="0"/>
          <a:chOff x="0" y="0"/>
          <a:chExt cx="0" cy="0"/>
        </a:xfrm>
      </p:grpSpPr>
      <p:sp>
        <p:nvSpPr>
          <p:cNvPr id="2" name="Freeform 2"/>
          <p:cNvSpPr/>
          <p:nvPr/>
        </p:nvSpPr>
        <p:spPr>
          <a:xfrm>
            <a:off x="1625964" y="337194"/>
            <a:ext cx="15036073" cy="9949806"/>
          </a:xfrm>
          <a:custGeom>
            <a:avLst/>
            <a:gdLst/>
            <a:ahLst/>
            <a:cxnLst/>
            <a:rect l="l" t="t" r="r" b="b"/>
            <a:pathLst>
              <a:path w="15036073" h="9949806">
                <a:moveTo>
                  <a:pt x="0" y="0"/>
                </a:moveTo>
                <a:lnTo>
                  <a:pt x="15036072" y="0"/>
                </a:lnTo>
                <a:lnTo>
                  <a:pt x="15036072" y="9949806"/>
                </a:lnTo>
                <a:lnTo>
                  <a:pt x="0" y="9949806"/>
                </a:lnTo>
                <a:lnTo>
                  <a:pt x="0" y="0"/>
                </a:lnTo>
                <a:close/>
              </a:path>
            </a:pathLst>
          </a:custGeom>
          <a:blipFill>
            <a:blip r:embed="rId2"/>
            <a:stretch>
              <a:fillRect l="-584" t="-1004" b="-7107"/>
            </a:stretch>
          </a:blipFill>
        </p:spPr>
        <p:txBody>
          <a:bodyPr/>
          <a:lstStyle/>
          <a:p>
            <a:endParaRPr lang="en-GB"/>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34509B"/>
        </a:solidFill>
        <a:effectLst/>
      </p:bgPr>
    </p:bg>
    <p:spTree>
      <p:nvGrpSpPr>
        <p:cNvPr id="1" name=""/>
        <p:cNvGrpSpPr/>
        <p:nvPr/>
      </p:nvGrpSpPr>
      <p:grpSpPr>
        <a:xfrm>
          <a:off x="0" y="0"/>
          <a:ext cx="0" cy="0"/>
          <a:chOff x="0" y="0"/>
          <a:chExt cx="0" cy="0"/>
        </a:xfrm>
      </p:grpSpPr>
      <p:sp>
        <p:nvSpPr>
          <p:cNvPr id="2" name="Freeform 2"/>
          <p:cNvSpPr/>
          <p:nvPr/>
        </p:nvSpPr>
        <p:spPr>
          <a:xfrm>
            <a:off x="747196" y="736908"/>
            <a:ext cx="16898681" cy="9009866"/>
          </a:xfrm>
          <a:custGeom>
            <a:avLst/>
            <a:gdLst/>
            <a:ahLst/>
            <a:cxnLst/>
            <a:rect l="l" t="t" r="r" b="b"/>
            <a:pathLst>
              <a:path w="16898681" h="9009866">
                <a:moveTo>
                  <a:pt x="0" y="0"/>
                </a:moveTo>
                <a:lnTo>
                  <a:pt x="16898681" y="0"/>
                </a:lnTo>
                <a:lnTo>
                  <a:pt x="16898681" y="9009866"/>
                </a:lnTo>
                <a:lnTo>
                  <a:pt x="0" y="9009866"/>
                </a:lnTo>
                <a:lnTo>
                  <a:pt x="0" y="0"/>
                </a:lnTo>
                <a:close/>
              </a:path>
            </a:pathLst>
          </a:custGeom>
          <a:blipFill>
            <a:blip r:embed="rId2"/>
            <a:stretch>
              <a:fillRect t="-2750" b="-2750"/>
            </a:stretch>
          </a:blipFill>
        </p:spPr>
        <p:txBody>
          <a:bodyPr/>
          <a:lstStyle/>
          <a:p>
            <a:endParaRPr lang="en-GB"/>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34509B"/>
        </a:solidFill>
        <a:effectLst/>
      </p:bgPr>
    </p:bg>
    <p:spTree>
      <p:nvGrpSpPr>
        <p:cNvPr id="1" name=""/>
        <p:cNvGrpSpPr/>
        <p:nvPr/>
      </p:nvGrpSpPr>
      <p:grpSpPr>
        <a:xfrm>
          <a:off x="0" y="0"/>
          <a:ext cx="0" cy="0"/>
          <a:chOff x="0" y="0"/>
          <a:chExt cx="0" cy="0"/>
        </a:xfrm>
      </p:grpSpPr>
      <p:sp>
        <p:nvSpPr>
          <p:cNvPr id="2" name="Freeform 2"/>
          <p:cNvSpPr/>
          <p:nvPr/>
        </p:nvSpPr>
        <p:spPr>
          <a:xfrm>
            <a:off x="1571502" y="901838"/>
            <a:ext cx="15113230" cy="8501192"/>
          </a:xfrm>
          <a:custGeom>
            <a:avLst/>
            <a:gdLst/>
            <a:ahLst/>
            <a:cxnLst/>
            <a:rect l="l" t="t" r="r" b="b"/>
            <a:pathLst>
              <a:path w="15113230" h="8501192">
                <a:moveTo>
                  <a:pt x="0" y="0"/>
                </a:moveTo>
                <a:lnTo>
                  <a:pt x="15113230" y="0"/>
                </a:lnTo>
                <a:lnTo>
                  <a:pt x="15113230" y="8501192"/>
                </a:lnTo>
                <a:lnTo>
                  <a:pt x="0" y="8501192"/>
                </a:lnTo>
                <a:lnTo>
                  <a:pt x="0" y="0"/>
                </a:lnTo>
                <a:close/>
              </a:path>
            </a:pathLst>
          </a:custGeom>
          <a:blipFill>
            <a:blip r:embed="rId2"/>
            <a:stretch>
              <a:fillRect/>
            </a:stretch>
          </a:blipFill>
        </p:spPr>
        <p:txBody>
          <a:bodyPr/>
          <a:lstStyle/>
          <a:p>
            <a:endParaRPr lang="en-GB"/>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4509B"/>
        </a:solidFill>
        <a:effectLst/>
      </p:bgPr>
    </p:bg>
    <p:spTree>
      <p:nvGrpSpPr>
        <p:cNvPr id="1" name=""/>
        <p:cNvGrpSpPr/>
        <p:nvPr/>
      </p:nvGrpSpPr>
      <p:grpSpPr>
        <a:xfrm>
          <a:off x="0" y="0"/>
          <a:ext cx="0" cy="0"/>
          <a:chOff x="0" y="0"/>
          <a:chExt cx="0" cy="0"/>
        </a:xfrm>
      </p:grpSpPr>
      <p:sp>
        <p:nvSpPr>
          <p:cNvPr id="2" name="Freeform 2"/>
          <p:cNvSpPr/>
          <p:nvPr/>
        </p:nvSpPr>
        <p:spPr>
          <a:xfrm>
            <a:off x="5069579" y="363682"/>
            <a:ext cx="7315200" cy="1330036"/>
          </a:xfrm>
          <a:custGeom>
            <a:avLst/>
            <a:gdLst/>
            <a:ahLst/>
            <a:cxnLst/>
            <a:rect l="l" t="t" r="r" b="b"/>
            <a:pathLst>
              <a:path w="7315200" h="1330036">
                <a:moveTo>
                  <a:pt x="0" y="0"/>
                </a:moveTo>
                <a:lnTo>
                  <a:pt x="7315200" y="0"/>
                </a:lnTo>
                <a:lnTo>
                  <a:pt x="7315200" y="1330036"/>
                </a:lnTo>
                <a:lnTo>
                  <a:pt x="0" y="13300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3" name="Group 3"/>
          <p:cNvGrpSpPr/>
          <p:nvPr/>
        </p:nvGrpSpPr>
        <p:grpSpPr>
          <a:xfrm>
            <a:off x="7839518" y="1837530"/>
            <a:ext cx="2021021" cy="2404913"/>
            <a:chOff x="0" y="0"/>
            <a:chExt cx="3790950" cy="4511040"/>
          </a:xfrm>
        </p:grpSpPr>
        <p:sp>
          <p:nvSpPr>
            <p:cNvPr id="4" name="Freeform 4"/>
            <p:cNvSpPr/>
            <p:nvPr/>
          </p:nvSpPr>
          <p:spPr>
            <a:xfrm>
              <a:off x="158750" y="158750"/>
              <a:ext cx="3473450" cy="4193540"/>
            </a:xfrm>
            <a:custGeom>
              <a:avLst/>
              <a:gdLst/>
              <a:ahLst/>
              <a:cxnLst/>
              <a:rect l="l" t="t" r="r" b="b"/>
              <a:pathLst>
                <a:path w="3473450" h="4193540">
                  <a:moveTo>
                    <a:pt x="0" y="0"/>
                  </a:moveTo>
                  <a:lnTo>
                    <a:pt x="3473450" y="0"/>
                  </a:lnTo>
                  <a:lnTo>
                    <a:pt x="3473450" y="4193540"/>
                  </a:lnTo>
                  <a:lnTo>
                    <a:pt x="0" y="4193540"/>
                  </a:lnTo>
                  <a:close/>
                </a:path>
              </a:pathLst>
            </a:custGeom>
            <a:blipFill>
              <a:blip r:embed="rId4"/>
              <a:stretch>
                <a:fillRect l="-2184" r="-2184"/>
              </a:stretch>
            </a:blipFill>
          </p:spPr>
          <p:txBody>
            <a:bodyPr/>
            <a:lstStyle/>
            <a:p>
              <a:endParaRPr lang="en-GB"/>
            </a:p>
          </p:txBody>
        </p:sp>
      </p:grpSp>
      <p:sp>
        <p:nvSpPr>
          <p:cNvPr id="5" name="Freeform 5"/>
          <p:cNvSpPr/>
          <p:nvPr/>
        </p:nvSpPr>
        <p:spPr>
          <a:xfrm>
            <a:off x="4459708" y="5475908"/>
            <a:ext cx="2410413" cy="2131639"/>
          </a:xfrm>
          <a:custGeom>
            <a:avLst/>
            <a:gdLst/>
            <a:ahLst/>
            <a:cxnLst/>
            <a:rect l="l" t="t" r="r" b="b"/>
            <a:pathLst>
              <a:path w="2410413" h="2131639">
                <a:moveTo>
                  <a:pt x="0" y="0"/>
                </a:moveTo>
                <a:lnTo>
                  <a:pt x="2410414" y="0"/>
                </a:lnTo>
                <a:lnTo>
                  <a:pt x="2410414" y="2131639"/>
                </a:lnTo>
                <a:lnTo>
                  <a:pt x="0" y="2131639"/>
                </a:lnTo>
                <a:lnTo>
                  <a:pt x="0" y="0"/>
                </a:lnTo>
                <a:close/>
              </a:path>
            </a:pathLst>
          </a:custGeom>
          <a:blipFill>
            <a:blip r:embed="rId5"/>
            <a:stretch>
              <a:fillRect t="-8653" b="-8653"/>
            </a:stretch>
          </a:blipFill>
        </p:spPr>
        <p:txBody>
          <a:bodyPr/>
          <a:lstStyle/>
          <a:p>
            <a:endParaRPr lang="en-GB"/>
          </a:p>
        </p:txBody>
      </p:sp>
      <p:sp>
        <p:nvSpPr>
          <p:cNvPr id="6" name="Freeform 6"/>
          <p:cNvSpPr/>
          <p:nvPr/>
        </p:nvSpPr>
        <p:spPr>
          <a:xfrm>
            <a:off x="8044728" y="5387767"/>
            <a:ext cx="2198544" cy="2219780"/>
          </a:xfrm>
          <a:custGeom>
            <a:avLst/>
            <a:gdLst/>
            <a:ahLst/>
            <a:cxnLst/>
            <a:rect l="l" t="t" r="r" b="b"/>
            <a:pathLst>
              <a:path w="2198544" h="2219780">
                <a:moveTo>
                  <a:pt x="0" y="0"/>
                </a:moveTo>
                <a:lnTo>
                  <a:pt x="2198544" y="0"/>
                </a:lnTo>
                <a:lnTo>
                  <a:pt x="2198544" y="2219780"/>
                </a:lnTo>
                <a:lnTo>
                  <a:pt x="0" y="2219780"/>
                </a:lnTo>
                <a:lnTo>
                  <a:pt x="0" y="0"/>
                </a:lnTo>
                <a:close/>
              </a:path>
            </a:pathLst>
          </a:custGeom>
          <a:blipFill>
            <a:blip r:embed="rId6"/>
            <a:stretch>
              <a:fillRect t="-32057"/>
            </a:stretch>
          </a:blipFill>
        </p:spPr>
        <p:txBody>
          <a:bodyPr/>
          <a:lstStyle/>
          <a:p>
            <a:endParaRPr lang="en-GB"/>
          </a:p>
        </p:txBody>
      </p:sp>
      <p:sp>
        <p:nvSpPr>
          <p:cNvPr id="7" name="Freeform 7"/>
          <p:cNvSpPr/>
          <p:nvPr/>
        </p:nvSpPr>
        <p:spPr>
          <a:xfrm>
            <a:off x="11822997" y="5360811"/>
            <a:ext cx="1964532" cy="2246736"/>
          </a:xfrm>
          <a:custGeom>
            <a:avLst/>
            <a:gdLst/>
            <a:ahLst/>
            <a:cxnLst/>
            <a:rect l="l" t="t" r="r" b="b"/>
            <a:pathLst>
              <a:path w="1964532" h="2246736">
                <a:moveTo>
                  <a:pt x="0" y="0"/>
                </a:moveTo>
                <a:lnTo>
                  <a:pt x="1964531" y="0"/>
                </a:lnTo>
                <a:lnTo>
                  <a:pt x="1964531" y="2246736"/>
                </a:lnTo>
                <a:lnTo>
                  <a:pt x="0" y="2246736"/>
                </a:lnTo>
                <a:lnTo>
                  <a:pt x="0" y="0"/>
                </a:lnTo>
                <a:close/>
              </a:path>
            </a:pathLst>
          </a:custGeom>
          <a:blipFill>
            <a:blip r:embed="rId7"/>
            <a:stretch>
              <a:fillRect t="-16353"/>
            </a:stretch>
          </a:blipFill>
        </p:spPr>
        <p:txBody>
          <a:bodyPr/>
          <a:lstStyle/>
          <a:p>
            <a:endParaRPr lang="en-GB"/>
          </a:p>
        </p:txBody>
      </p:sp>
      <p:sp>
        <p:nvSpPr>
          <p:cNvPr id="8" name="Freeform 8"/>
          <p:cNvSpPr/>
          <p:nvPr/>
        </p:nvSpPr>
        <p:spPr>
          <a:xfrm>
            <a:off x="469439" y="5381586"/>
            <a:ext cx="2326263" cy="2320283"/>
          </a:xfrm>
          <a:custGeom>
            <a:avLst/>
            <a:gdLst/>
            <a:ahLst/>
            <a:cxnLst/>
            <a:rect l="l" t="t" r="r" b="b"/>
            <a:pathLst>
              <a:path w="2326263" h="2320283">
                <a:moveTo>
                  <a:pt x="0" y="0"/>
                </a:moveTo>
                <a:lnTo>
                  <a:pt x="2326262" y="0"/>
                </a:lnTo>
                <a:lnTo>
                  <a:pt x="2326262" y="2320283"/>
                </a:lnTo>
                <a:lnTo>
                  <a:pt x="0" y="2320283"/>
                </a:lnTo>
                <a:lnTo>
                  <a:pt x="0" y="0"/>
                </a:lnTo>
                <a:close/>
              </a:path>
            </a:pathLst>
          </a:custGeom>
          <a:blipFill>
            <a:blip r:embed="rId8"/>
            <a:stretch>
              <a:fillRect/>
            </a:stretch>
          </a:blipFill>
        </p:spPr>
        <p:txBody>
          <a:bodyPr/>
          <a:lstStyle/>
          <a:p>
            <a:endParaRPr lang="en-GB"/>
          </a:p>
        </p:txBody>
      </p:sp>
      <p:sp>
        <p:nvSpPr>
          <p:cNvPr id="9" name="Freeform 9"/>
          <p:cNvSpPr/>
          <p:nvPr/>
        </p:nvSpPr>
        <p:spPr>
          <a:xfrm>
            <a:off x="15178709" y="5334235"/>
            <a:ext cx="2346563" cy="2367634"/>
          </a:xfrm>
          <a:custGeom>
            <a:avLst/>
            <a:gdLst/>
            <a:ahLst/>
            <a:cxnLst/>
            <a:rect l="l" t="t" r="r" b="b"/>
            <a:pathLst>
              <a:path w="2346563" h="2367634">
                <a:moveTo>
                  <a:pt x="0" y="0"/>
                </a:moveTo>
                <a:lnTo>
                  <a:pt x="2346563" y="0"/>
                </a:lnTo>
                <a:lnTo>
                  <a:pt x="2346563" y="2367634"/>
                </a:lnTo>
                <a:lnTo>
                  <a:pt x="0" y="2367634"/>
                </a:lnTo>
                <a:lnTo>
                  <a:pt x="0" y="0"/>
                </a:lnTo>
                <a:close/>
              </a:path>
            </a:pathLst>
          </a:custGeom>
          <a:blipFill>
            <a:blip r:embed="rId9"/>
            <a:stretch>
              <a:fillRect l="-16766" t="-24238" r="-16766"/>
            </a:stretch>
          </a:blipFill>
        </p:spPr>
        <p:txBody>
          <a:bodyPr/>
          <a:lstStyle/>
          <a:p>
            <a:endParaRPr lang="en-GB"/>
          </a:p>
        </p:txBody>
      </p:sp>
      <p:sp>
        <p:nvSpPr>
          <p:cNvPr id="10" name="TextBox 10"/>
          <p:cNvSpPr txBox="1"/>
          <p:nvPr/>
        </p:nvSpPr>
        <p:spPr>
          <a:xfrm>
            <a:off x="5069579" y="709612"/>
            <a:ext cx="7315200" cy="676275"/>
          </a:xfrm>
          <a:prstGeom prst="rect">
            <a:avLst/>
          </a:prstGeom>
        </p:spPr>
        <p:txBody>
          <a:bodyPr lIns="0" tIns="0" rIns="0" bIns="0" rtlCol="0" anchor="t">
            <a:spAutoFit/>
          </a:bodyPr>
          <a:lstStyle/>
          <a:p>
            <a:pPr algn="ctr">
              <a:lnSpc>
                <a:spcPts val="4439"/>
              </a:lnSpc>
              <a:spcBef>
                <a:spcPct val="0"/>
              </a:spcBef>
            </a:pPr>
            <a:r>
              <a:rPr lang="en-US" sz="3699" b="1" spc="-17">
                <a:solidFill>
                  <a:srgbClr val="FFFFFF"/>
                </a:solidFill>
                <a:latin typeface="Evolventa Bold"/>
                <a:ea typeface="Evolventa Bold"/>
                <a:cs typeface="Evolventa Bold"/>
                <a:sym typeface="Evolventa Bold"/>
              </a:rPr>
              <a:t>Meet The Team</a:t>
            </a:r>
          </a:p>
        </p:txBody>
      </p:sp>
      <p:sp>
        <p:nvSpPr>
          <p:cNvPr id="11" name="TextBox 11"/>
          <p:cNvSpPr txBox="1"/>
          <p:nvPr/>
        </p:nvSpPr>
        <p:spPr>
          <a:xfrm>
            <a:off x="6870122" y="4347218"/>
            <a:ext cx="4547756" cy="638556"/>
          </a:xfrm>
          <a:prstGeom prst="rect">
            <a:avLst/>
          </a:prstGeom>
        </p:spPr>
        <p:txBody>
          <a:bodyPr lIns="0" tIns="0" rIns="0" bIns="0" rtlCol="0" anchor="t">
            <a:spAutoFit/>
          </a:bodyPr>
          <a:lstStyle/>
          <a:p>
            <a:pPr algn="ctr">
              <a:lnSpc>
                <a:spcPts val="2604"/>
              </a:lnSpc>
            </a:pPr>
            <a:r>
              <a:rPr lang="en-US" sz="1860" spc="167">
                <a:solidFill>
                  <a:srgbClr val="FFFFFF"/>
                </a:solidFill>
                <a:latin typeface="Hussar Bold"/>
                <a:ea typeface="Hussar Bold"/>
                <a:cs typeface="Hussar Bold"/>
                <a:sym typeface="Hussar Bold"/>
              </a:rPr>
              <a:t>Julie </a:t>
            </a:r>
          </a:p>
          <a:p>
            <a:pPr algn="ctr">
              <a:lnSpc>
                <a:spcPts val="2604"/>
              </a:lnSpc>
              <a:spcBef>
                <a:spcPct val="0"/>
              </a:spcBef>
            </a:pPr>
            <a:r>
              <a:rPr lang="en-US" sz="1860" spc="167">
                <a:solidFill>
                  <a:srgbClr val="FFFFFF"/>
                </a:solidFill>
                <a:latin typeface="Hussar Bold"/>
                <a:ea typeface="Hussar Bold"/>
                <a:cs typeface="Hussar Bold"/>
                <a:sym typeface="Hussar Bold"/>
              </a:rPr>
              <a:t>Manager</a:t>
            </a:r>
          </a:p>
        </p:txBody>
      </p:sp>
      <p:sp>
        <p:nvSpPr>
          <p:cNvPr id="12" name="TextBox 12"/>
          <p:cNvSpPr txBox="1"/>
          <p:nvPr/>
        </p:nvSpPr>
        <p:spPr>
          <a:xfrm>
            <a:off x="10630953" y="7673294"/>
            <a:ext cx="4547756" cy="953002"/>
          </a:xfrm>
          <a:prstGeom prst="rect">
            <a:avLst/>
          </a:prstGeom>
        </p:spPr>
        <p:txBody>
          <a:bodyPr lIns="0" tIns="0" rIns="0" bIns="0" rtlCol="0" anchor="t">
            <a:spAutoFit/>
          </a:bodyPr>
          <a:lstStyle/>
          <a:p>
            <a:pPr algn="ctr">
              <a:lnSpc>
                <a:spcPts val="2597"/>
              </a:lnSpc>
            </a:pPr>
            <a:r>
              <a:rPr lang="en-US" sz="1855" spc="166">
                <a:solidFill>
                  <a:srgbClr val="FFFFFF"/>
                </a:solidFill>
                <a:latin typeface="Hussar Bold"/>
                <a:ea typeface="Hussar Bold"/>
                <a:cs typeface="Hussar Bold"/>
                <a:sym typeface="Hussar Bold"/>
              </a:rPr>
              <a:t>Sam </a:t>
            </a:r>
          </a:p>
          <a:p>
            <a:pPr algn="ctr">
              <a:lnSpc>
                <a:spcPts val="2597"/>
              </a:lnSpc>
            </a:pPr>
            <a:r>
              <a:rPr lang="en-US" sz="1855" spc="166">
                <a:solidFill>
                  <a:srgbClr val="FFFFFF"/>
                </a:solidFill>
                <a:latin typeface="Hussar Bold"/>
                <a:ea typeface="Hussar Bold"/>
                <a:cs typeface="Hussar Bold"/>
                <a:sym typeface="Hussar Bold"/>
              </a:rPr>
              <a:t>Autism</a:t>
            </a:r>
          </a:p>
          <a:p>
            <a:pPr algn="ctr">
              <a:lnSpc>
                <a:spcPts val="2597"/>
              </a:lnSpc>
              <a:spcBef>
                <a:spcPct val="0"/>
              </a:spcBef>
            </a:pPr>
            <a:r>
              <a:rPr lang="en-US" sz="1855" spc="166">
                <a:solidFill>
                  <a:srgbClr val="FFFFFF"/>
                </a:solidFill>
                <a:latin typeface="Hussar Bold"/>
                <a:ea typeface="Hussar Bold"/>
                <a:cs typeface="Hussar Bold"/>
                <a:sym typeface="Hussar Bold"/>
              </a:rPr>
              <a:t>Specialist Advisor</a:t>
            </a:r>
          </a:p>
        </p:txBody>
      </p:sp>
      <p:sp>
        <p:nvSpPr>
          <p:cNvPr id="13" name="TextBox 13"/>
          <p:cNvSpPr txBox="1"/>
          <p:nvPr/>
        </p:nvSpPr>
        <p:spPr>
          <a:xfrm>
            <a:off x="3291762" y="7882570"/>
            <a:ext cx="4547756" cy="629152"/>
          </a:xfrm>
          <a:prstGeom prst="rect">
            <a:avLst/>
          </a:prstGeom>
        </p:spPr>
        <p:txBody>
          <a:bodyPr lIns="0" tIns="0" rIns="0" bIns="0" rtlCol="0" anchor="t">
            <a:spAutoFit/>
          </a:bodyPr>
          <a:lstStyle/>
          <a:p>
            <a:pPr algn="ctr">
              <a:lnSpc>
                <a:spcPts val="2597"/>
              </a:lnSpc>
            </a:pPr>
            <a:r>
              <a:rPr lang="en-US" sz="1855" spc="166">
                <a:solidFill>
                  <a:srgbClr val="FFFFFF"/>
                </a:solidFill>
                <a:latin typeface="Hussar Bold"/>
                <a:ea typeface="Hussar Bold"/>
                <a:cs typeface="Hussar Bold"/>
                <a:sym typeface="Hussar Bold"/>
              </a:rPr>
              <a:t>Tracey </a:t>
            </a:r>
          </a:p>
          <a:p>
            <a:pPr algn="ctr">
              <a:lnSpc>
                <a:spcPts val="2597"/>
              </a:lnSpc>
              <a:spcBef>
                <a:spcPct val="0"/>
              </a:spcBef>
            </a:pPr>
            <a:r>
              <a:rPr lang="en-US" sz="1855" spc="166">
                <a:solidFill>
                  <a:srgbClr val="FFFFFF"/>
                </a:solidFill>
                <a:latin typeface="Hussar Bold"/>
                <a:ea typeface="Hussar Bold"/>
                <a:cs typeface="Hussar Bold"/>
                <a:sym typeface="Hussar Bold"/>
              </a:rPr>
              <a:t>Team Assistant</a:t>
            </a:r>
          </a:p>
        </p:txBody>
      </p:sp>
      <p:sp>
        <p:nvSpPr>
          <p:cNvPr id="14" name="TextBox 14"/>
          <p:cNvSpPr txBox="1"/>
          <p:nvPr/>
        </p:nvSpPr>
        <p:spPr>
          <a:xfrm>
            <a:off x="7051073" y="7882570"/>
            <a:ext cx="4547756" cy="629152"/>
          </a:xfrm>
          <a:prstGeom prst="rect">
            <a:avLst/>
          </a:prstGeom>
        </p:spPr>
        <p:txBody>
          <a:bodyPr lIns="0" tIns="0" rIns="0" bIns="0" rtlCol="0" anchor="t">
            <a:spAutoFit/>
          </a:bodyPr>
          <a:lstStyle/>
          <a:p>
            <a:pPr algn="ctr">
              <a:lnSpc>
                <a:spcPts val="2597"/>
              </a:lnSpc>
            </a:pPr>
            <a:r>
              <a:rPr lang="en-US" sz="1855" spc="166">
                <a:solidFill>
                  <a:srgbClr val="FFFFFF"/>
                </a:solidFill>
                <a:latin typeface="Hussar Bold"/>
                <a:ea typeface="Hussar Bold"/>
                <a:cs typeface="Hussar Bold"/>
                <a:sym typeface="Hussar Bold"/>
              </a:rPr>
              <a:t>Julie</a:t>
            </a:r>
          </a:p>
          <a:p>
            <a:pPr algn="ctr">
              <a:lnSpc>
                <a:spcPts val="2597"/>
              </a:lnSpc>
              <a:spcBef>
                <a:spcPct val="0"/>
              </a:spcBef>
            </a:pPr>
            <a:r>
              <a:rPr lang="en-US" sz="1855" spc="166">
                <a:solidFill>
                  <a:srgbClr val="FFFFFF"/>
                </a:solidFill>
                <a:latin typeface="Hussar Bold"/>
                <a:ea typeface="Hussar Bold"/>
                <a:cs typeface="Hussar Bold"/>
                <a:sym typeface="Hussar Bold"/>
              </a:rPr>
              <a:t> Team Assistant</a:t>
            </a:r>
          </a:p>
        </p:txBody>
      </p:sp>
      <p:sp>
        <p:nvSpPr>
          <p:cNvPr id="15" name="TextBox 15"/>
          <p:cNvSpPr txBox="1"/>
          <p:nvPr/>
        </p:nvSpPr>
        <p:spPr>
          <a:xfrm>
            <a:off x="-822517" y="7973583"/>
            <a:ext cx="4547756" cy="629152"/>
          </a:xfrm>
          <a:prstGeom prst="rect">
            <a:avLst/>
          </a:prstGeom>
        </p:spPr>
        <p:txBody>
          <a:bodyPr lIns="0" tIns="0" rIns="0" bIns="0" rtlCol="0" anchor="t">
            <a:spAutoFit/>
          </a:bodyPr>
          <a:lstStyle/>
          <a:p>
            <a:pPr algn="ctr">
              <a:lnSpc>
                <a:spcPts val="2597"/>
              </a:lnSpc>
            </a:pPr>
            <a:r>
              <a:rPr lang="en-US" sz="1855" spc="166">
                <a:solidFill>
                  <a:srgbClr val="FFFFFF"/>
                </a:solidFill>
                <a:latin typeface="Hussar Bold"/>
                <a:ea typeface="Hussar Bold"/>
                <a:cs typeface="Hussar Bold"/>
                <a:sym typeface="Hussar Bold"/>
              </a:rPr>
              <a:t>Charlie</a:t>
            </a:r>
          </a:p>
          <a:p>
            <a:pPr algn="ctr">
              <a:lnSpc>
                <a:spcPts val="2597"/>
              </a:lnSpc>
              <a:spcBef>
                <a:spcPct val="0"/>
              </a:spcBef>
            </a:pPr>
            <a:r>
              <a:rPr lang="en-US" sz="1855" spc="166">
                <a:solidFill>
                  <a:srgbClr val="FFFFFF"/>
                </a:solidFill>
                <a:latin typeface="Hussar Bold"/>
                <a:ea typeface="Hussar Bold"/>
                <a:cs typeface="Hussar Bold"/>
                <a:sym typeface="Hussar Bold"/>
              </a:rPr>
              <a:t>Team Assistant</a:t>
            </a:r>
          </a:p>
        </p:txBody>
      </p:sp>
      <p:sp>
        <p:nvSpPr>
          <p:cNvPr id="16" name="TextBox 16"/>
          <p:cNvSpPr txBox="1"/>
          <p:nvPr/>
        </p:nvSpPr>
        <p:spPr>
          <a:xfrm>
            <a:off x="7157422" y="8997771"/>
            <a:ext cx="4547756" cy="629152"/>
          </a:xfrm>
          <a:prstGeom prst="rect">
            <a:avLst/>
          </a:prstGeom>
        </p:spPr>
        <p:txBody>
          <a:bodyPr lIns="0" tIns="0" rIns="0" bIns="0" rtlCol="0" anchor="t">
            <a:spAutoFit/>
          </a:bodyPr>
          <a:lstStyle/>
          <a:p>
            <a:pPr algn="ctr">
              <a:lnSpc>
                <a:spcPts val="2597"/>
              </a:lnSpc>
            </a:pPr>
            <a:r>
              <a:rPr lang="en-US" sz="1855" spc="166">
                <a:solidFill>
                  <a:srgbClr val="FFFFFF"/>
                </a:solidFill>
                <a:latin typeface="Hussar Bold"/>
                <a:ea typeface="Hussar Bold"/>
                <a:cs typeface="Hussar Bold"/>
                <a:sym typeface="Hussar Bold"/>
              </a:rPr>
              <a:t>Viki</a:t>
            </a:r>
          </a:p>
          <a:p>
            <a:pPr algn="ctr">
              <a:lnSpc>
                <a:spcPts val="2597"/>
              </a:lnSpc>
              <a:spcBef>
                <a:spcPct val="0"/>
              </a:spcBef>
            </a:pPr>
            <a:r>
              <a:rPr lang="en-US" sz="1855" spc="166">
                <a:solidFill>
                  <a:srgbClr val="FFFFFF"/>
                </a:solidFill>
                <a:latin typeface="Hussar Bold"/>
                <a:ea typeface="Hussar Bold"/>
                <a:cs typeface="Hussar Bold"/>
                <a:sym typeface="Hussar Bold"/>
              </a:rPr>
              <a:t>Team Assistant</a:t>
            </a:r>
          </a:p>
        </p:txBody>
      </p:sp>
      <p:sp>
        <p:nvSpPr>
          <p:cNvPr id="17" name="TextBox 17"/>
          <p:cNvSpPr txBox="1"/>
          <p:nvPr/>
        </p:nvSpPr>
        <p:spPr>
          <a:xfrm>
            <a:off x="14308904" y="7835219"/>
            <a:ext cx="4547756" cy="629152"/>
          </a:xfrm>
          <a:prstGeom prst="rect">
            <a:avLst/>
          </a:prstGeom>
        </p:spPr>
        <p:txBody>
          <a:bodyPr lIns="0" tIns="0" rIns="0" bIns="0" rtlCol="0" anchor="t">
            <a:spAutoFit/>
          </a:bodyPr>
          <a:lstStyle/>
          <a:p>
            <a:pPr algn="ctr">
              <a:lnSpc>
                <a:spcPts val="2597"/>
              </a:lnSpc>
            </a:pPr>
            <a:r>
              <a:rPr lang="en-US" sz="1855" spc="166">
                <a:solidFill>
                  <a:srgbClr val="FFFFFF"/>
                </a:solidFill>
                <a:latin typeface="Hussar Bold"/>
                <a:ea typeface="Hussar Bold"/>
                <a:cs typeface="Hussar Bold"/>
                <a:sym typeface="Hussar Bold"/>
              </a:rPr>
              <a:t>Donna</a:t>
            </a:r>
          </a:p>
          <a:p>
            <a:pPr algn="ctr">
              <a:lnSpc>
                <a:spcPts val="2597"/>
              </a:lnSpc>
              <a:spcBef>
                <a:spcPct val="0"/>
              </a:spcBef>
            </a:pPr>
            <a:r>
              <a:rPr lang="en-US" sz="1855" spc="166">
                <a:solidFill>
                  <a:srgbClr val="FFFFFF"/>
                </a:solidFill>
                <a:latin typeface="Hussar Bold"/>
                <a:ea typeface="Hussar Bold"/>
                <a:cs typeface="Hussar Bold"/>
                <a:sym typeface="Hussar Bold"/>
              </a:rPr>
              <a:t>Parent Volunteer</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34509B"/>
        </a:solidFill>
        <a:effectLst/>
      </p:bgPr>
    </p:bg>
    <p:spTree>
      <p:nvGrpSpPr>
        <p:cNvPr id="1" name=""/>
        <p:cNvGrpSpPr/>
        <p:nvPr/>
      </p:nvGrpSpPr>
      <p:grpSpPr>
        <a:xfrm>
          <a:off x="0" y="0"/>
          <a:ext cx="0" cy="0"/>
          <a:chOff x="0" y="0"/>
          <a:chExt cx="0" cy="0"/>
        </a:xfrm>
      </p:grpSpPr>
      <p:sp>
        <p:nvSpPr>
          <p:cNvPr id="2" name="Freeform 2"/>
          <p:cNvSpPr/>
          <p:nvPr/>
        </p:nvSpPr>
        <p:spPr>
          <a:xfrm>
            <a:off x="929257" y="440932"/>
            <a:ext cx="16330043" cy="9101906"/>
          </a:xfrm>
          <a:custGeom>
            <a:avLst/>
            <a:gdLst/>
            <a:ahLst/>
            <a:cxnLst/>
            <a:rect l="l" t="t" r="r" b="b"/>
            <a:pathLst>
              <a:path w="16330043" h="9101906">
                <a:moveTo>
                  <a:pt x="0" y="0"/>
                </a:moveTo>
                <a:lnTo>
                  <a:pt x="16330043" y="0"/>
                </a:lnTo>
                <a:lnTo>
                  <a:pt x="16330043" y="9101906"/>
                </a:lnTo>
                <a:lnTo>
                  <a:pt x="0" y="9101906"/>
                </a:lnTo>
                <a:lnTo>
                  <a:pt x="0" y="0"/>
                </a:lnTo>
                <a:close/>
              </a:path>
            </a:pathLst>
          </a:custGeom>
          <a:blipFill>
            <a:blip r:embed="rId2"/>
            <a:stretch>
              <a:fillRect t="-1559" r="-2178" b="-1559"/>
            </a:stretch>
          </a:blipFill>
        </p:spPr>
        <p:txBody>
          <a:bodyPr/>
          <a:lstStyle/>
          <a:p>
            <a:endParaRPr lang="en-GB"/>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34509B"/>
        </a:solidFill>
        <a:effectLst/>
      </p:bgPr>
    </p:bg>
    <p:spTree>
      <p:nvGrpSpPr>
        <p:cNvPr id="1" name=""/>
        <p:cNvGrpSpPr/>
        <p:nvPr/>
      </p:nvGrpSpPr>
      <p:grpSpPr>
        <a:xfrm>
          <a:off x="0" y="0"/>
          <a:ext cx="0" cy="0"/>
          <a:chOff x="0" y="0"/>
          <a:chExt cx="0" cy="0"/>
        </a:xfrm>
      </p:grpSpPr>
      <p:sp>
        <p:nvSpPr>
          <p:cNvPr id="2" name="Freeform 2"/>
          <p:cNvSpPr/>
          <p:nvPr/>
        </p:nvSpPr>
        <p:spPr>
          <a:xfrm>
            <a:off x="533628" y="373901"/>
            <a:ext cx="17113507" cy="8884399"/>
          </a:xfrm>
          <a:custGeom>
            <a:avLst/>
            <a:gdLst/>
            <a:ahLst/>
            <a:cxnLst/>
            <a:rect l="l" t="t" r="r" b="b"/>
            <a:pathLst>
              <a:path w="17113507" h="8884399">
                <a:moveTo>
                  <a:pt x="0" y="0"/>
                </a:moveTo>
                <a:lnTo>
                  <a:pt x="17113508" y="0"/>
                </a:lnTo>
                <a:lnTo>
                  <a:pt x="17113508" y="8884399"/>
                </a:lnTo>
                <a:lnTo>
                  <a:pt x="0" y="8884399"/>
                </a:lnTo>
                <a:lnTo>
                  <a:pt x="0" y="0"/>
                </a:lnTo>
                <a:close/>
              </a:path>
            </a:pathLst>
          </a:custGeom>
          <a:blipFill>
            <a:blip r:embed="rId2"/>
            <a:stretch>
              <a:fillRect t="-4175" b="-4175"/>
            </a:stretch>
          </a:blipFill>
        </p:spPr>
        <p:txBody>
          <a:bodyPr/>
          <a:lstStyle/>
          <a:p>
            <a:endParaRPr lang="en-GB"/>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34509B"/>
        </a:solidFill>
        <a:effectLst/>
      </p:bgPr>
    </p:bg>
    <p:spTree>
      <p:nvGrpSpPr>
        <p:cNvPr id="1" name=""/>
        <p:cNvGrpSpPr/>
        <p:nvPr/>
      </p:nvGrpSpPr>
      <p:grpSpPr>
        <a:xfrm>
          <a:off x="0" y="0"/>
          <a:ext cx="0" cy="0"/>
          <a:chOff x="0" y="0"/>
          <a:chExt cx="0" cy="0"/>
        </a:xfrm>
      </p:grpSpPr>
      <p:sp>
        <p:nvSpPr>
          <p:cNvPr id="2" name="Freeform 2"/>
          <p:cNvSpPr/>
          <p:nvPr/>
        </p:nvSpPr>
        <p:spPr>
          <a:xfrm>
            <a:off x="795951" y="508590"/>
            <a:ext cx="16780932" cy="9320506"/>
          </a:xfrm>
          <a:custGeom>
            <a:avLst/>
            <a:gdLst/>
            <a:ahLst/>
            <a:cxnLst/>
            <a:rect l="l" t="t" r="r" b="b"/>
            <a:pathLst>
              <a:path w="16780932" h="9320506">
                <a:moveTo>
                  <a:pt x="0" y="0"/>
                </a:moveTo>
                <a:lnTo>
                  <a:pt x="16780932" y="0"/>
                </a:lnTo>
                <a:lnTo>
                  <a:pt x="16780932" y="9320506"/>
                </a:lnTo>
                <a:lnTo>
                  <a:pt x="0" y="9320506"/>
                </a:lnTo>
                <a:lnTo>
                  <a:pt x="0" y="0"/>
                </a:lnTo>
                <a:close/>
              </a:path>
            </a:pathLst>
          </a:custGeom>
          <a:blipFill>
            <a:blip r:embed="rId2"/>
            <a:stretch>
              <a:fillRect t="-3769" r="-3937" b="-1491"/>
            </a:stretch>
          </a:blipFill>
        </p:spPr>
        <p:txBody>
          <a:bodyPr/>
          <a:lstStyle/>
          <a:p>
            <a:endParaRPr lang="en-GB"/>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34509B"/>
        </a:solidFill>
        <a:effectLst/>
      </p:bgPr>
    </p:bg>
    <p:spTree>
      <p:nvGrpSpPr>
        <p:cNvPr id="1" name=""/>
        <p:cNvGrpSpPr/>
        <p:nvPr/>
      </p:nvGrpSpPr>
      <p:grpSpPr>
        <a:xfrm>
          <a:off x="0" y="0"/>
          <a:ext cx="0" cy="0"/>
          <a:chOff x="0" y="0"/>
          <a:chExt cx="0" cy="0"/>
        </a:xfrm>
      </p:grpSpPr>
      <p:grpSp>
        <p:nvGrpSpPr>
          <p:cNvPr id="2" name="Group 2"/>
          <p:cNvGrpSpPr/>
          <p:nvPr/>
        </p:nvGrpSpPr>
        <p:grpSpPr>
          <a:xfrm>
            <a:off x="1677211" y="305472"/>
            <a:ext cx="15582089" cy="9098415"/>
            <a:chOff x="0" y="0"/>
            <a:chExt cx="4103925" cy="2396290"/>
          </a:xfrm>
        </p:grpSpPr>
        <p:sp>
          <p:nvSpPr>
            <p:cNvPr id="3" name="Freeform 3"/>
            <p:cNvSpPr/>
            <p:nvPr/>
          </p:nvSpPr>
          <p:spPr>
            <a:xfrm>
              <a:off x="0" y="0"/>
              <a:ext cx="4103925" cy="2396290"/>
            </a:xfrm>
            <a:custGeom>
              <a:avLst/>
              <a:gdLst/>
              <a:ahLst/>
              <a:cxnLst/>
              <a:rect l="l" t="t" r="r" b="b"/>
              <a:pathLst>
                <a:path w="4103925" h="2396290">
                  <a:moveTo>
                    <a:pt x="25339" y="0"/>
                  </a:moveTo>
                  <a:lnTo>
                    <a:pt x="4078586" y="0"/>
                  </a:lnTo>
                  <a:cubicBezTo>
                    <a:pt x="4092580" y="0"/>
                    <a:pt x="4103925" y="11345"/>
                    <a:pt x="4103925" y="25339"/>
                  </a:cubicBezTo>
                  <a:lnTo>
                    <a:pt x="4103925" y="2370951"/>
                  </a:lnTo>
                  <a:cubicBezTo>
                    <a:pt x="4103925" y="2384946"/>
                    <a:pt x="4092580" y="2396290"/>
                    <a:pt x="4078586" y="2396290"/>
                  </a:cubicBezTo>
                  <a:lnTo>
                    <a:pt x="25339" y="2396290"/>
                  </a:lnTo>
                  <a:cubicBezTo>
                    <a:pt x="11345" y="2396290"/>
                    <a:pt x="0" y="2384946"/>
                    <a:pt x="0" y="2370951"/>
                  </a:cubicBezTo>
                  <a:lnTo>
                    <a:pt x="0" y="25339"/>
                  </a:lnTo>
                  <a:cubicBezTo>
                    <a:pt x="0" y="11345"/>
                    <a:pt x="11345" y="0"/>
                    <a:pt x="25339" y="0"/>
                  </a:cubicBezTo>
                  <a:close/>
                </a:path>
              </a:pathLst>
            </a:custGeom>
            <a:solidFill>
              <a:srgbClr val="FA730B"/>
            </a:solidFill>
          </p:spPr>
          <p:txBody>
            <a:bodyPr/>
            <a:lstStyle/>
            <a:p>
              <a:endParaRPr lang="en-GB"/>
            </a:p>
          </p:txBody>
        </p:sp>
        <p:sp>
          <p:nvSpPr>
            <p:cNvPr id="4" name="TextBox 4"/>
            <p:cNvSpPr txBox="1"/>
            <p:nvPr/>
          </p:nvSpPr>
          <p:spPr>
            <a:xfrm>
              <a:off x="0" y="-38100"/>
              <a:ext cx="4103925" cy="2434390"/>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3735977" y="4558910"/>
            <a:ext cx="887083" cy="887083"/>
          </a:xfrm>
          <a:custGeom>
            <a:avLst/>
            <a:gdLst/>
            <a:ahLst/>
            <a:cxnLst/>
            <a:rect l="l" t="t" r="r" b="b"/>
            <a:pathLst>
              <a:path w="887083" h="887083">
                <a:moveTo>
                  <a:pt x="0" y="0"/>
                </a:moveTo>
                <a:lnTo>
                  <a:pt x="887083" y="0"/>
                </a:lnTo>
                <a:lnTo>
                  <a:pt x="887083" y="887082"/>
                </a:lnTo>
                <a:lnTo>
                  <a:pt x="0" y="88708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6" name="Freeform 6"/>
          <p:cNvSpPr/>
          <p:nvPr/>
        </p:nvSpPr>
        <p:spPr>
          <a:xfrm>
            <a:off x="3742940" y="3094632"/>
            <a:ext cx="918862" cy="890148"/>
          </a:xfrm>
          <a:custGeom>
            <a:avLst/>
            <a:gdLst/>
            <a:ahLst/>
            <a:cxnLst/>
            <a:rect l="l" t="t" r="r" b="b"/>
            <a:pathLst>
              <a:path w="918862" h="890148">
                <a:moveTo>
                  <a:pt x="0" y="0"/>
                </a:moveTo>
                <a:lnTo>
                  <a:pt x="918862" y="0"/>
                </a:lnTo>
                <a:lnTo>
                  <a:pt x="918862" y="890147"/>
                </a:lnTo>
                <a:lnTo>
                  <a:pt x="0" y="8901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7" name="Freeform 7"/>
          <p:cNvSpPr/>
          <p:nvPr/>
        </p:nvSpPr>
        <p:spPr>
          <a:xfrm>
            <a:off x="3735977" y="5853970"/>
            <a:ext cx="887083" cy="887083"/>
          </a:xfrm>
          <a:custGeom>
            <a:avLst/>
            <a:gdLst/>
            <a:ahLst/>
            <a:cxnLst/>
            <a:rect l="l" t="t" r="r" b="b"/>
            <a:pathLst>
              <a:path w="887083" h="887083">
                <a:moveTo>
                  <a:pt x="0" y="0"/>
                </a:moveTo>
                <a:lnTo>
                  <a:pt x="887083" y="0"/>
                </a:lnTo>
                <a:lnTo>
                  <a:pt x="887083" y="887083"/>
                </a:lnTo>
                <a:lnTo>
                  <a:pt x="0" y="88708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8" name="Freeform 8"/>
          <p:cNvSpPr/>
          <p:nvPr/>
        </p:nvSpPr>
        <p:spPr>
          <a:xfrm>
            <a:off x="3742940" y="6998752"/>
            <a:ext cx="918862" cy="918862"/>
          </a:xfrm>
          <a:custGeom>
            <a:avLst/>
            <a:gdLst/>
            <a:ahLst/>
            <a:cxnLst/>
            <a:rect l="l" t="t" r="r" b="b"/>
            <a:pathLst>
              <a:path w="918862" h="918862">
                <a:moveTo>
                  <a:pt x="0" y="0"/>
                </a:moveTo>
                <a:lnTo>
                  <a:pt x="918862" y="0"/>
                </a:lnTo>
                <a:lnTo>
                  <a:pt x="918862" y="918862"/>
                </a:lnTo>
                <a:lnTo>
                  <a:pt x="0" y="91886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9" name="TextBox 9"/>
          <p:cNvSpPr txBox="1"/>
          <p:nvPr/>
        </p:nvSpPr>
        <p:spPr>
          <a:xfrm>
            <a:off x="2495125" y="1541731"/>
            <a:ext cx="13297750" cy="1967171"/>
          </a:xfrm>
          <a:prstGeom prst="rect">
            <a:avLst/>
          </a:prstGeom>
        </p:spPr>
        <p:txBody>
          <a:bodyPr lIns="0" tIns="0" rIns="0" bIns="0" rtlCol="0" anchor="t">
            <a:spAutoFit/>
          </a:bodyPr>
          <a:lstStyle/>
          <a:p>
            <a:pPr algn="ctr">
              <a:lnSpc>
                <a:spcPts val="3906"/>
              </a:lnSpc>
            </a:pPr>
            <a:r>
              <a:rPr lang="en-US" sz="2790" b="1">
                <a:solidFill>
                  <a:srgbClr val="FFFFFF"/>
                </a:solidFill>
                <a:latin typeface="Canva Sans Bold"/>
                <a:ea typeface="Canva Sans Bold"/>
                <a:cs typeface="Canva Sans Bold"/>
                <a:sym typeface="Canva Sans Bold"/>
              </a:rPr>
              <a:t> We are here to help and we can also  signpost you to wider services that are available to enable you to receive the right help at the right time for you. </a:t>
            </a:r>
          </a:p>
          <a:p>
            <a:pPr algn="ctr">
              <a:lnSpc>
                <a:spcPts val="3906"/>
              </a:lnSpc>
            </a:pPr>
            <a:endParaRPr lang="en-US" sz="2790" b="1">
              <a:solidFill>
                <a:srgbClr val="FFFFFF"/>
              </a:solidFill>
              <a:latin typeface="Canva Sans Bold"/>
              <a:ea typeface="Canva Sans Bold"/>
              <a:cs typeface="Canva Sans Bold"/>
              <a:sym typeface="Canva Sans Bold"/>
            </a:endParaRPr>
          </a:p>
          <a:p>
            <a:pPr algn="ctr">
              <a:lnSpc>
                <a:spcPts val="3906"/>
              </a:lnSpc>
            </a:pPr>
            <a:endParaRPr lang="en-US" sz="2790" b="1">
              <a:solidFill>
                <a:srgbClr val="FFFFFF"/>
              </a:solidFill>
              <a:latin typeface="Canva Sans Bold"/>
              <a:ea typeface="Canva Sans Bold"/>
              <a:cs typeface="Canva Sans Bold"/>
              <a:sym typeface="Canva Sans Bold"/>
            </a:endParaRPr>
          </a:p>
        </p:txBody>
      </p:sp>
      <p:sp>
        <p:nvSpPr>
          <p:cNvPr id="10" name="TextBox 10"/>
          <p:cNvSpPr txBox="1"/>
          <p:nvPr/>
        </p:nvSpPr>
        <p:spPr>
          <a:xfrm>
            <a:off x="1028700" y="614344"/>
            <a:ext cx="15582089" cy="781124"/>
          </a:xfrm>
          <a:prstGeom prst="rect">
            <a:avLst/>
          </a:prstGeom>
        </p:spPr>
        <p:txBody>
          <a:bodyPr lIns="0" tIns="0" rIns="0" bIns="0" rtlCol="0" anchor="t">
            <a:spAutoFit/>
          </a:bodyPr>
          <a:lstStyle/>
          <a:p>
            <a:pPr algn="ctr">
              <a:lnSpc>
                <a:spcPts val="5159"/>
              </a:lnSpc>
              <a:spcBef>
                <a:spcPct val="0"/>
              </a:spcBef>
            </a:pPr>
            <a:r>
              <a:rPr lang="en-US" sz="4299" b="1" spc="-20">
                <a:solidFill>
                  <a:srgbClr val="000000"/>
                </a:solidFill>
                <a:latin typeface="Evolventa Bold"/>
                <a:ea typeface="Evolventa Bold"/>
                <a:cs typeface="Evolventa Bold"/>
                <a:sym typeface="Evolventa Bold"/>
              </a:rPr>
              <a:t>Contact Us</a:t>
            </a:r>
          </a:p>
        </p:txBody>
      </p:sp>
      <p:sp>
        <p:nvSpPr>
          <p:cNvPr id="11" name="Freeform 11"/>
          <p:cNvSpPr/>
          <p:nvPr/>
        </p:nvSpPr>
        <p:spPr>
          <a:xfrm rot="-190779">
            <a:off x="3765457" y="8400698"/>
            <a:ext cx="835085" cy="835085"/>
          </a:xfrm>
          <a:custGeom>
            <a:avLst/>
            <a:gdLst/>
            <a:ahLst/>
            <a:cxnLst/>
            <a:rect l="l" t="t" r="r" b="b"/>
            <a:pathLst>
              <a:path w="835085" h="835085">
                <a:moveTo>
                  <a:pt x="0" y="0"/>
                </a:moveTo>
                <a:lnTo>
                  <a:pt x="835086" y="0"/>
                </a:lnTo>
                <a:lnTo>
                  <a:pt x="835086" y="835085"/>
                </a:lnTo>
                <a:lnTo>
                  <a:pt x="0" y="83508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2" name="TextBox 12"/>
          <p:cNvSpPr txBox="1"/>
          <p:nvPr/>
        </p:nvSpPr>
        <p:spPr>
          <a:xfrm>
            <a:off x="5044079" y="3433467"/>
            <a:ext cx="9082266" cy="279152"/>
          </a:xfrm>
          <a:prstGeom prst="rect">
            <a:avLst/>
          </a:prstGeom>
        </p:spPr>
        <p:txBody>
          <a:bodyPr lIns="0" tIns="0" rIns="0" bIns="0" rtlCol="0" anchor="t">
            <a:spAutoFit/>
          </a:bodyPr>
          <a:lstStyle/>
          <a:p>
            <a:pPr algn="l">
              <a:lnSpc>
                <a:spcPts val="2095"/>
              </a:lnSpc>
            </a:pPr>
            <a:r>
              <a:rPr lang="en-US" sz="2328" b="1">
                <a:solidFill>
                  <a:srgbClr val="004AAD"/>
                </a:solidFill>
                <a:latin typeface="TT Interphases Bold"/>
                <a:ea typeface="TT Interphases Bold"/>
                <a:cs typeface="TT Interphases Bold"/>
                <a:sym typeface="TT Interphases Bold"/>
              </a:rPr>
              <a:t>WWW.TELFORDAUTISMHUB.ORG.UK/CHILDRENS-AUTISM-HUB</a:t>
            </a:r>
          </a:p>
        </p:txBody>
      </p:sp>
      <p:sp>
        <p:nvSpPr>
          <p:cNvPr id="13" name="TextBox 13"/>
          <p:cNvSpPr txBox="1"/>
          <p:nvPr/>
        </p:nvSpPr>
        <p:spPr>
          <a:xfrm>
            <a:off x="5044079" y="4896189"/>
            <a:ext cx="3309685" cy="279199"/>
          </a:xfrm>
          <a:prstGeom prst="rect">
            <a:avLst/>
          </a:prstGeom>
        </p:spPr>
        <p:txBody>
          <a:bodyPr lIns="0" tIns="0" rIns="0" bIns="0" rtlCol="0" anchor="t">
            <a:spAutoFit/>
          </a:bodyPr>
          <a:lstStyle/>
          <a:p>
            <a:pPr algn="l">
              <a:lnSpc>
                <a:spcPts val="2097"/>
              </a:lnSpc>
            </a:pPr>
            <a:r>
              <a:rPr lang="en-US" sz="2330" b="1" spc="179">
                <a:solidFill>
                  <a:srgbClr val="004AAD"/>
                </a:solidFill>
                <a:latin typeface="TT Interphases Bold"/>
                <a:ea typeface="TT Interphases Bold"/>
                <a:cs typeface="TT Interphases Bold"/>
                <a:sym typeface="TT Interphases Bold"/>
              </a:rPr>
              <a:t>01952 262062</a:t>
            </a:r>
          </a:p>
        </p:txBody>
      </p:sp>
      <p:sp>
        <p:nvSpPr>
          <p:cNvPr id="14" name="TextBox 14"/>
          <p:cNvSpPr txBox="1"/>
          <p:nvPr/>
        </p:nvSpPr>
        <p:spPr>
          <a:xfrm>
            <a:off x="4925604" y="6072699"/>
            <a:ext cx="6053025" cy="279199"/>
          </a:xfrm>
          <a:prstGeom prst="rect">
            <a:avLst/>
          </a:prstGeom>
        </p:spPr>
        <p:txBody>
          <a:bodyPr lIns="0" tIns="0" rIns="0" bIns="0" rtlCol="0" anchor="t">
            <a:spAutoFit/>
          </a:bodyPr>
          <a:lstStyle/>
          <a:p>
            <a:pPr algn="l">
              <a:lnSpc>
                <a:spcPts val="2097"/>
              </a:lnSpc>
            </a:pPr>
            <a:r>
              <a:rPr lang="en-US" sz="2330" b="1">
                <a:solidFill>
                  <a:srgbClr val="004AAD"/>
                </a:solidFill>
                <a:latin typeface="TT Interphases Bold"/>
                <a:ea typeface="TT Interphases Bold"/>
                <a:cs typeface="TT Interphases Bold"/>
                <a:sym typeface="TT Interphases Bold"/>
              </a:rPr>
              <a:t>CHILDRENSAUTISM@TANDWCVS.ORG.UK </a:t>
            </a:r>
          </a:p>
        </p:txBody>
      </p:sp>
      <p:sp>
        <p:nvSpPr>
          <p:cNvPr id="15" name="TextBox 15"/>
          <p:cNvSpPr txBox="1"/>
          <p:nvPr/>
        </p:nvSpPr>
        <p:spPr>
          <a:xfrm>
            <a:off x="4925604" y="7151998"/>
            <a:ext cx="11820305" cy="380594"/>
          </a:xfrm>
          <a:prstGeom prst="rect">
            <a:avLst/>
          </a:prstGeom>
        </p:spPr>
        <p:txBody>
          <a:bodyPr lIns="0" tIns="0" rIns="0" bIns="0" rtlCol="0" anchor="t">
            <a:spAutoFit/>
          </a:bodyPr>
          <a:lstStyle/>
          <a:p>
            <a:pPr algn="l">
              <a:lnSpc>
                <a:spcPts val="3098"/>
              </a:lnSpc>
            </a:pPr>
            <a:r>
              <a:rPr lang="en-US" sz="2330" b="1">
                <a:solidFill>
                  <a:srgbClr val="004AAD"/>
                </a:solidFill>
                <a:latin typeface="TT Interphases Bold"/>
                <a:ea typeface="TT Interphases Bold"/>
                <a:cs typeface="TT Interphases Bold"/>
                <a:sym typeface="TT Interphases Bold"/>
              </a:rPr>
              <a:t>12 &amp; 15 HAZLEDINE HOUSE, CENTRAL SQUARE, TELFORD CENTRE, TELFORD, TF3 4JL </a:t>
            </a:r>
          </a:p>
        </p:txBody>
      </p:sp>
      <p:sp>
        <p:nvSpPr>
          <p:cNvPr id="16" name="TextBox 16"/>
          <p:cNvSpPr txBox="1"/>
          <p:nvPr/>
        </p:nvSpPr>
        <p:spPr>
          <a:xfrm>
            <a:off x="4876902" y="8711979"/>
            <a:ext cx="5263193" cy="279199"/>
          </a:xfrm>
          <a:prstGeom prst="rect">
            <a:avLst/>
          </a:prstGeom>
        </p:spPr>
        <p:txBody>
          <a:bodyPr lIns="0" tIns="0" rIns="0" bIns="0" rtlCol="0" anchor="t">
            <a:spAutoFit/>
          </a:bodyPr>
          <a:lstStyle/>
          <a:p>
            <a:pPr algn="l">
              <a:lnSpc>
                <a:spcPts val="2097"/>
              </a:lnSpc>
            </a:pPr>
            <a:r>
              <a:rPr lang="en-US" sz="2330" b="1">
                <a:solidFill>
                  <a:srgbClr val="004AAD"/>
                </a:solidFill>
                <a:latin typeface="TT Interphases Bold"/>
                <a:ea typeface="TT Interphases Bold"/>
                <a:cs typeface="TT Interphases Bold"/>
                <a:sym typeface="TT Interphases Bold"/>
              </a:rPr>
              <a:t>TELFORD CHILDRENS AUTISM HUB</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34509B"/>
        </a:solidFill>
        <a:effectLst/>
      </p:bgPr>
    </p:bg>
    <p:spTree>
      <p:nvGrpSpPr>
        <p:cNvPr id="1" name=""/>
        <p:cNvGrpSpPr/>
        <p:nvPr/>
      </p:nvGrpSpPr>
      <p:grpSpPr>
        <a:xfrm>
          <a:off x="0" y="0"/>
          <a:ext cx="0" cy="0"/>
          <a:chOff x="0" y="0"/>
          <a:chExt cx="0" cy="0"/>
        </a:xfrm>
      </p:grpSpPr>
      <p:sp>
        <p:nvSpPr>
          <p:cNvPr id="2" name="Freeform 2"/>
          <p:cNvSpPr/>
          <p:nvPr/>
        </p:nvSpPr>
        <p:spPr>
          <a:xfrm>
            <a:off x="391311" y="834558"/>
            <a:ext cx="10659552" cy="1275353"/>
          </a:xfrm>
          <a:custGeom>
            <a:avLst/>
            <a:gdLst/>
            <a:ahLst/>
            <a:cxnLst/>
            <a:rect l="l" t="t" r="r" b="b"/>
            <a:pathLst>
              <a:path w="10659552" h="1275353">
                <a:moveTo>
                  <a:pt x="0" y="0"/>
                </a:moveTo>
                <a:lnTo>
                  <a:pt x="10659552" y="0"/>
                </a:lnTo>
                <a:lnTo>
                  <a:pt x="10659552" y="1275353"/>
                </a:lnTo>
                <a:lnTo>
                  <a:pt x="0" y="1275353"/>
                </a:lnTo>
                <a:lnTo>
                  <a:pt x="0" y="0"/>
                </a:lnTo>
                <a:close/>
              </a:path>
            </a:pathLst>
          </a:custGeom>
          <a:blipFill>
            <a:blip r:embed="rId2"/>
            <a:stretch>
              <a:fillRect r="-752"/>
            </a:stretch>
          </a:blipFill>
        </p:spPr>
        <p:txBody>
          <a:bodyPr/>
          <a:lstStyle/>
          <a:p>
            <a:endParaRPr lang="en-GB"/>
          </a:p>
        </p:txBody>
      </p:sp>
      <p:sp>
        <p:nvSpPr>
          <p:cNvPr id="3" name="Freeform 3"/>
          <p:cNvSpPr/>
          <p:nvPr/>
        </p:nvSpPr>
        <p:spPr>
          <a:xfrm>
            <a:off x="13337837" y="4284776"/>
            <a:ext cx="3921463" cy="1784266"/>
          </a:xfrm>
          <a:custGeom>
            <a:avLst/>
            <a:gdLst/>
            <a:ahLst/>
            <a:cxnLst/>
            <a:rect l="l" t="t" r="r" b="b"/>
            <a:pathLst>
              <a:path w="3921463" h="1784266">
                <a:moveTo>
                  <a:pt x="0" y="0"/>
                </a:moveTo>
                <a:lnTo>
                  <a:pt x="3921463" y="0"/>
                </a:lnTo>
                <a:lnTo>
                  <a:pt x="3921463" y="1784266"/>
                </a:lnTo>
                <a:lnTo>
                  <a:pt x="0" y="1784266"/>
                </a:lnTo>
                <a:lnTo>
                  <a:pt x="0" y="0"/>
                </a:lnTo>
                <a:close/>
              </a:path>
            </a:pathLst>
          </a:custGeom>
          <a:blipFill>
            <a:blip r:embed="rId3"/>
            <a:stretch>
              <a:fillRect/>
            </a:stretch>
          </a:blipFill>
        </p:spPr>
        <p:txBody>
          <a:bodyPr/>
          <a:lstStyle/>
          <a:p>
            <a:endParaRPr lang="en-GB"/>
          </a:p>
        </p:txBody>
      </p:sp>
      <p:sp>
        <p:nvSpPr>
          <p:cNvPr id="4" name="Freeform 4"/>
          <p:cNvSpPr/>
          <p:nvPr/>
        </p:nvSpPr>
        <p:spPr>
          <a:xfrm>
            <a:off x="759443" y="5613198"/>
            <a:ext cx="2820678" cy="3116178"/>
          </a:xfrm>
          <a:custGeom>
            <a:avLst/>
            <a:gdLst/>
            <a:ahLst/>
            <a:cxnLst/>
            <a:rect l="l" t="t" r="r" b="b"/>
            <a:pathLst>
              <a:path w="2820678" h="3116178">
                <a:moveTo>
                  <a:pt x="0" y="0"/>
                </a:moveTo>
                <a:lnTo>
                  <a:pt x="2820679" y="0"/>
                </a:lnTo>
                <a:lnTo>
                  <a:pt x="2820679" y="3116178"/>
                </a:lnTo>
                <a:lnTo>
                  <a:pt x="0" y="3116178"/>
                </a:lnTo>
                <a:lnTo>
                  <a:pt x="0" y="0"/>
                </a:lnTo>
                <a:close/>
              </a:path>
            </a:pathLst>
          </a:custGeom>
          <a:blipFill>
            <a:blip r:embed="rId4"/>
            <a:stretch>
              <a:fillRect/>
            </a:stretch>
          </a:blipFill>
        </p:spPr>
        <p:txBody>
          <a:bodyPr/>
          <a:lstStyle/>
          <a:p>
            <a:endParaRPr lang="en-GB"/>
          </a:p>
        </p:txBody>
      </p:sp>
      <p:sp>
        <p:nvSpPr>
          <p:cNvPr id="5" name="Freeform 5"/>
          <p:cNvSpPr/>
          <p:nvPr/>
        </p:nvSpPr>
        <p:spPr>
          <a:xfrm>
            <a:off x="14361507" y="599753"/>
            <a:ext cx="3170946" cy="2616030"/>
          </a:xfrm>
          <a:custGeom>
            <a:avLst/>
            <a:gdLst/>
            <a:ahLst/>
            <a:cxnLst/>
            <a:rect l="l" t="t" r="r" b="b"/>
            <a:pathLst>
              <a:path w="3170946" h="2616030">
                <a:moveTo>
                  <a:pt x="0" y="0"/>
                </a:moveTo>
                <a:lnTo>
                  <a:pt x="3170946" y="0"/>
                </a:lnTo>
                <a:lnTo>
                  <a:pt x="3170946" y="2616030"/>
                </a:lnTo>
                <a:lnTo>
                  <a:pt x="0" y="2616030"/>
                </a:lnTo>
                <a:lnTo>
                  <a:pt x="0" y="0"/>
                </a:lnTo>
                <a:close/>
              </a:path>
            </a:pathLst>
          </a:custGeom>
          <a:blipFill>
            <a:blip r:embed="rId5"/>
            <a:stretch>
              <a:fillRect/>
            </a:stretch>
          </a:blipFill>
        </p:spPr>
        <p:txBody>
          <a:bodyPr/>
          <a:lstStyle/>
          <a:p>
            <a:endParaRPr lang="en-GB"/>
          </a:p>
        </p:txBody>
      </p:sp>
      <p:sp>
        <p:nvSpPr>
          <p:cNvPr id="6" name="Freeform 6"/>
          <p:cNvSpPr/>
          <p:nvPr/>
        </p:nvSpPr>
        <p:spPr>
          <a:xfrm>
            <a:off x="1870919" y="2992310"/>
            <a:ext cx="3614692" cy="1677880"/>
          </a:xfrm>
          <a:custGeom>
            <a:avLst/>
            <a:gdLst/>
            <a:ahLst/>
            <a:cxnLst/>
            <a:rect l="l" t="t" r="r" b="b"/>
            <a:pathLst>
              <a:path w="3614692" h="1677880">
                <a:moveTo>
                  <a:pt x="0" y="0"/>
                </a:moveTo>
                <a:lnTo>
                  <a:pt x="3614692" y="0"/>
                </a:lnTo>
                <a:lnTo>
                  <a:pt x="3614692" y="1677880"/>
                </a:lnTo>
                <a:lnTo>
                  <a:pt x="0" y="1677880"/>
                </a:lnTo>
                <a:lnTo>
                  <a:pt x="0" y="0"/>
                </a:lnTo>
                <a:close/>
              </a:path>
            </a:pathLst>
          </a:custGeom>
          <a:blipFill>
            <a:blip r:embed="rId6"/>
            <a:stretch>
              <a:fillRect/>
            </a:stretch>
          </a:blipFill>
        </p:spPr>
        <p:txBody>
          <a:bodyPr/>
          <a:lstStyle/>
          <a:p>
            <a:endParaRPr lang="en-GB"/>
          </a:p>
        </p:txBody>
      </p:sp>
      <p:sp>
        <p:nvSpPr>
          <p:cNvPr id="7" name="Freeform 7"/>
          <p:cNvSpPr/>
          <p:nvPr/>
        </p:nvSpPr>
        <p:spPr>
          <a:xfrm>
            <a:off x="4905745" y="7275087"/>
            <a:ext cx="3245253" cy="2163502"/>
          </a:xfrm>
          <a:custGeom>
            <a:avLst/>
            <a:gdLst/>
            <a:ahLst/>
            <a:cxnLst/>
            <a:rect l="l" t="t" r="r" b="b"/>
            <a:pathLst>
              <a:path w="3245253" h="2163502">
                <a:moveTo>
                  <a:pt x="0" y="0"/>
                </a:moveTo>
                <a:lnTo>
                  <a:pt x="3245253" y="0"/>
                </a:lnTo>
                <a:lnTo>
                  <a:pt x="3245253" y="2163502"/>
                </a:lnTo>
                <a:lnTo>
                  <a:pt x="0" y="2163502"/>
                </a:lnTo>
                <a:lnTo>
                  <a:pt x="0" y="0"/>
                </a:lnTo>
                <a:close/>
              </a:path>
            </a:pathLst>
          </a:custGeom>
          <a:blipFill>
            <a:blip r:embed="rId7"/>
            <a:stretch>
              <a:fillRect/>
            </a:stretch>
          </a:blipFill>
        </p:spPr>
        <p:txBody>
          <a:bodyPr/>
          <a:lstStyle/>
          <a:p>
            <a:endParaRPr lang="en-GB"/>
          </a:p>
        </p:txBody>
      </p:sp>
      <p:sp>
        <p:nvSpPr>
          <p:cNvPr id="8" name="Freeform 8"/>
          <p:cNvSpPr/>
          <p:nvPr/>
        </p:nvSpPr>
        <p:spPr>
          <a:xfrm>
            <a:off x="8581133" y="6998178"/>
            <a:ext cx="1731198" cy="1731198"/>
          </a:xfrm>
          <a:custGeom>
            <a:avLst/>
            <a:gdLst/>
            <a:ahLst/>
            <a:cxnLst/>
            <a:rect l="l" t="t" r="r" b="b"/>
            <a:pathLst>
              <a:path w="1731198" h="1731198">
                <a:moveTo>
                  <a:pt x="0" y="0"/>
                </a:moveTo>
                <a:lnTo>
                  <a:pt x="1731198" y="0"/>
                </a:lnTo>
                <a:lnTo>
                  <a:pt x="1731198" y="1731198"/>
                </a:lnTo>
                <a:lnTo>
                  <a:pt x="0" y="1731198"/>
                </a:lnTo>
                <a:lnTo>
                  <a:pt x="0" y="0"/>
                </a:lnTo>
                <a:close/>
              </a:path>
            </a:pathLst>
          </a:custGeom>
          <a:blipFill>
            <a:blip r:embed="rId8"/>
            <a:stretch>
              <a:fillRect/>
            </a:stretch>
          </a:blipFill>
        </p:spPr>
        <p:txBody>
          <a:bodyPr/>
          <a:lstStyle/>
          <a:p>
            <a:endParaRPr lang="en-GB"/>
          </a:p>
        </p:txBody>
      </p:sp>
      <p:sp>
        <p:nvSpPr>
          <p:cNvPr id="9" name="Freeform 9"/>
          <p:cNvSpPr/>
          <p:nvPr/>
        </p:nvSpPr>
        <p:spPr>
          <a:xfrm>
            <a:off x="15363227" y="7432275"/>
            <a:ext cx="753930" cy="934873"/>
          </a:xfrm>
          <a:custGeom>
            <a:avLst/>
            <a:gdLst/>
            <a:ahLst/>
            <a:cxnLst/>
            <a:rect l="l" t="t" r="r" b="b"/>
            <a:pathLst>
              <a:path w="753930" h="934873">
                <a:moveTo>
                  <a:pt x="0" y="0"/>
                </a:moveTo>
                <a:lnTo>
                  <a:pt x="753929" y="0"/>
                </a:lnTo>
                <a:lnTo>
                  <a:pt x="753929" y="934872"/>
                </a:lnTo>
                <a:lnTo>
                  <a:pt x="0" y="934872"/>
                </a:lnTo>
                <a:lnTo>
                  <a:pt x="0" y="0"/>
                </a:lnTo>
                <a:close/>
              </a:path>
            </a:pathLst>
          </a:custGeom>
          <a:blipFill>
            <a:blip r:embed="rId9"/>
            <a:stretch>
              <a:fillRect/>
            </a:stretch>
          </a:blipFill>
        </p:spPr>
        <p:txBody>
          <a:bodyPr/>
          <a:lstStyle/>
          <a:p>
            <a:endParaRPr lang="en-GB"/>
          </a:p>
        </p:txBody>
      </p:sp>
      <p:sp>
        <p:nvSpPr>
          <p:cNvPr id="10" name="Freeform 10"/>
          <p:cNvSpPr/>
          <p:nvPr/>
        </p:nvSpPr>
        <p:spPr>
          <a:xfrm>
            <a:off x="12204267" y="1907768"/>
            <a:ext cx="1783346" cy="1783346"/>
          </a:xfrm>
          <a:custGeom>
            <a:avLst/>
            <a:gdLst/>
            <a:ahLst/>
            <a:cxnLst/>
            <a:rect l="l" t="t" r="r" b="b"/>
            <a:pathLst>
              <a:path w="1783346" h="1783346">
                <a:moveTo>
                  <a:pt x="0" y="0"/>
                </a:moveTo>
                <a:lnTo>
                  <a:pt x="1783346" y="0"/>
                </a:lnTo>
                <a:lnTo>
                  <a:pt x="1783346" y="1783346"/>
                </a:lnTo>
                <a:lnTo>
                  <a:pt x="0" y="1783346"/>
                </a:lnTo>
                <a:lnTo>
                  <a:pt x="0" y="0"/>
                </a:lnTo>
                <a:close/>
              </a:path>
            </a:pathLst>
          </a:custGeom>
          <a:blipFill>
            <a:blip r:embed="rId10"/>
            <a:stretch>
              <a:fillRect/>
            </a:stretch>
          </a:blipFill>
        </p:spPr>
        <p:txBody>
          <a:bodyPr/>
          <a:lstStyle/>
          <a:p>
            <a:endParaRPr lang="en-GB"/>
          </a:p>
        </p:txBody>
      </p:sp>
      <p:sp>
        <p:nvSpPr>
          <p:cNvPr id="11" name="TextBox 11"/>
          <p:cNvSpPr txBox="1"/>
          <p:nvPr/>
        </p:nvSpPr>
        <p:spPr>
          <a:xfrm>
            <a:off x="4772828" y="3591221"/>
            <a:ext cx="8565009" cy="2477821"/>
          </a:xfrm>
          <a:prstGeom prst="rect">
            <a:avLst/>
          </a:prstGeom>
        </p:spPr>
        <p:txBody>
          <a:bodyPr lIns="0" tIns="0" rIns="0" bIns="0" rtlCol="0" anchor="t">
            <a:spAutoFit/>
          </a:bodyPr>
          <a:lstStyle/>
          <a:p>
            <a:pPr algn="ctr">
              <a:lnSpc>
                <a:spcPts val="8494"/>
              </a:lnSpc>
              <a:spcBef>
                <a:spcPct val="0"/>
              </a:spcBef>
            </a:pPr>
            <a:r>
              <a:rPr lang="en-US" sz="6067" b="1">
                <a:solidFill>
                  <a:srgbClr val="FA730B"/>
                </a:solidFill>
                <a:latin typeface="Recoleta Bold"/>
                <a:ea typeface="Recoleta Bold"/>
                <a:cs typeface="Recoleta Bold"/>
                <a:sym typeface="Recoleta Bold"/>
              </a:rPr>
              <a:t>Funders and Supporters</a:t>
            </a:r>
          </a:p>
        </p:txBody>
      </p:sp>
      <p:sp>
        <p:nvSpPr>
          <p:cNvPr id="12" name="TextBox 12"/>
          <p:cNvSpPr txBox="1"/>
          <p:nvPr/>
        </p:nvSpPr>
        <p:spPr>
          <a:xfrm>
            <a:off x="9139238" y="4920679"/>
            <a:ext cx="9525" cy="398018"/>
          </a:xfrm>
          <a:prstGeom prst="rect">
            <a:avLst/>
          </a:prstGeom>
        </p:spPr>
        <p:txBody>
          <a:bodyPr lIns="0" tIns="0" rIns="0" bIns="0" rtlCol="0" anchor="t">
            <a:spAutoFit/>
          </a:bodyPr>
          <a:lstStyle/>
          <a:p>
            <a:pPr algn="ctr">
              <a:lnSpc>
                <a:spcPts val="3262"/>
              </a:lnSpc>
              <a:spcBef>
                <a:spcPct val="0"/>
              </a:spcBef>
            </a:pPr>
            <a:endParaRPr/>
          </a:p>
        </p:txBody>
      </p:sp>
      <p:sp>
        <p:nvSpPr>
          <p:cNvPr id="13" name="TextBox 13"/>
          <p:cNvSpPr txBox="1"/>
          <p:nvPr/>
        </p:nvSpPr>
        <p:spPr>
          <a:xfrm>
            <a:off x="3964203" y="5953599"/>
            <a:ext cx="3042816" cy="416098"/>
          </a:xfrm>
          <a:prstGeom prst="rect">
            <a:avLst/>
          </a:prstGeom>
        </p:spPr>
        <p:txBody>
          <a:bodyPr lIns="0" tIns="0" rIns="0" bIns="0" rtlCol="0" anchor="t">
            <a:spAutoFit/>
          </a:bodyPr>
          <a:lstStyle/>
          <a:p>
            <a:pPr algn="ctr">
              <a:lnSpc>
                <a:spcPts val="3430"/>
              </a:lnSpc>
              <a:spcBef>
                <a:spcPct val="0"/>
              </a:spcBef>
            </a:pPr>
            <a:r>
              <a:rPr lang="en-US" sz="2450" b="1">
                <a:solidFill>
                  <a:srgbClr val="FFFFFF"/>
                </a:solidFill>
                <a:latin typeface="TT Interphases Bold"/>
                <a:ea typeface="TT Interphases Bold"/>
                <a:cs typeface="TT Interphases Bold"/>
                <a:sym typeface="TT Interphases Bold"/>
              </a:rPr>
              <a:t>SHROPSHIRE CHESS</a:t>
            </a:r>
          </a:p>
        </p:txBody>
      </p:sp>
      <p:sp>
        <p:nvSpPr>
          <p:cNvPr id="14" name="Freeform 14"/>
          <p:cNvSpPr/>
          <p:nvPr/>
        </p:nvSpPr>
        <p:spPr>
          <a:xfrm>
            <a:off x="11456731" y="7275087"/>
            <a:ext cx="3762213" cy="1249248"/>
          </a:xfrm>
          <a:custGeom>
            <a:avLst/>
            <a:gdLst/>
            <a:ahLst/>
            <a:cxnLst/>
            <a:rect l="l" t="t" r="r" b="b"/>
            <a:pathLst>
              <a:path w="3762213" h="1249248">
                <a:moveTo>
                  <a:pt x="0" y="0"/>
                </a:moveTo>
                <a:lnTo>
                  <a:pt x="3762213" y="0"/>
                </a:lnTo>
                <a:lnTo>
                  <a:pt x="3762213" y="1249248"/>
                </a:lnTo>
                <a:lnTo>
                  <a:pt x="0" y="1249248"/>
                </a:lnTo>
                <a:lnTo>
                  <a:pt x="0" y="0"/>
                </a:lnTo>
                <a:close/>
              </a:path>
            </a:pathLst>
          </a:custGeom>
          <a:blipFill>
            <a:blip r:embed="rId11"/>
            <a:stretch>
              <a:fillRect l="-240554" t="-150023" r="-99290"/>
            </a:stretch>
          </a:blipFill>
        </p:spPr>
        <p:txBody>
          <a:bodyPr/>
          <a:lstStyle/>
          <a:p>
            <a:endParaRPr lang="en-GB"/>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34509B"/>
        </a:solidFill>
        <a:effectLst/>
      </p:bgPr>
    </p:bg>
    <p:spTree>
      <p:nvGrpSpPr>
        <p:cNvPr id="1" name=""/>
        <p:cNvGrpSpPr/>
        <p:nvPr/>
      </p:nvGrpSpPr>
      <p:grpSpPr>
        <a:xfrm>
          <a:off x="0" y="0"/>
          <a:ext cx="0" cy="0"/>
          <a:chOff x="0" y="0"/>
          <a:chExt cx="0" cy="0"/>
        </a:xfrm>
      </p:grpSpPr>
      <p:grpSp>
        <p:nvGrpSpPr>
          <p:cNvPr id="2" name="Group 2"/>
          <p:cNvGrpSpPr/>
          <p:nvPr/>
        </p:nvGrpSpPr>
        <p:grpSpPr>
          <a:xfrm>
            <a:off x="183541" y="3540435"/>
            <a:ext cx="5770978" cy="3206131"/>
            <a:chOff x="0" y="0"/>
            <a:chExt cx="894076" cy="496714"/>
          </a:xfrm>
        </p:grpSpPr>
        <p:sp>
          <p:nvSpPr>
            <p:cNvPr id="3" name="Freeform 3"/>
            <p:cNvSpPr/>
            <p:nvPr/>
          </p:nvSpPr>
          <p:spPr>
            <a:xfrm>
              <a:off x="0" y="0"/>
              <a:ext cx="894076" cy="496714"/>
            </a:xfrm>
            <a:custGeom>
              <a:avLst/>
              <a:gdLst/>
              <a:ahLst/>
              <a:cxnLst/>
              <a:rect l="l" t="t" r="r" b="b"/>
              <a:pathLst>
                <a:path w="894076" h="496714">
                  <a:moveTo>
                    <a:pt x="0" y="0"/>
                  </a:moveTo>
                  <a:lnTo>
                    <a:pt x="894076" y="0"/>
                  </a:lnTo>
                  <a:lnTo>
                    <a:pt x="894076" y="496714"/>
                  </a:lnTo>
                  <a:lnTo>
                    <a:pt x="0" y="496714"/>
                  </a:lnTo>
                  <a:close/>
                </a:path>
              </a:pathLst>
            </a:custGeom>
            <a:solidFill>
              <a:srgbClr val="000000">
                <a:alpha val="0"/>
              </a:srgbClr>
            </a:solidFill>
            <a:ln w="12700">
              <a:solidFill>
                <a:srgbClr val="000000"/>
              </a:solidFill>
            </a:ln>
          </p:spPr>
          <p:txBody>
            <a:bodyPr/>
            <a:lstStyle/>
            <a:p>
              <a:endParaRPr lang="en-GB"/>
            </a:p>
          </p:txBody>
        </p:sp>
      </p:grpSp>
      <p:grpSp>
        <p:nvGrpSpPr>
          <p:cNvPr id="4" name="Group 4"/>
          <p:cNvGrpSpPr/>
          <p:nvPr/>
        </p:nvGrpSpPr>
        <p:grpSpPr>
          <a:xfrm>
            <a:off x="6166740" y="3540435"/>
            <a:ext cx="5983199" cy="3206131"/>
            <a:chOff x="0" y="0"/>
            <a:chExt cx="1575822" cy="844413"/>
          </a:xfrm>
        </p:grpSpPr>
        <p:sp>
          <p:nvSpPr>
            <p:cNvPr id="5" name="Freeform 5"/>
            <p:cNvSpPr/>
            <p:nvPr/>
          </p:nvSpPr>
          <p:spPr>
            <a:xfrm>
              <a:off x="0" y="0"/>
              <a:ext cx="1575822" cy="844413"/>
            </a:xfrm>
            <a:custGeom>
              <a:avLst/>
              <a:gdLst/>
              <a:ahLst/>
              <a:cxnLst/>
              <a:rect l="l" t="t" r="r" b="b"/>
              <a:pathLst>
                <a:path w="1575822" h="844413">
                  <a:moveTo>
                    <a:pt x="0" y="0"/>
                  </a:moveTo>
                  <a:lnTo>
                    <a:pt x="1575822" y="0"/>
                  </a:lnTo>
                  <a:lnTo>
                    <a:pt x="1575822" y="844413"/>
                  </a:lnTo>
                  <a:lnTo>
                    <a:pt x="0" y="844413"/>
                  </a:lnTo>
                  <a:close/>
                </a:path>
              </a:pathLst>
            </a:custGeom>
            <a:solidFill>
              <a:srgbClr val="34509B"/>
            </a:solidFill>
          </p:spPr>
          <p:txBody>
            <a:bodyPr/>
            <a:lstStyle/>
            <a:p>
              <a:endParaRPr lang="en-GB"/>
            </a:p>
          </p:txBody>
        </p:sp>
        <p:sp>
          <p:nvSpPr>
            <p:cNvPr id="6" name="TextBox 6"/>
            <p:cNvSpPr txBox="1"/>
            <p:nvPr/>
          </p:nvSpPr>
          <p:spPr>
            <a:xfrm>
              <a:off x="0" y="-38100"/>
              <a:ext cx="1575822" cy="882513"/>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7"/>
          <p:cNvGrpSpPr/>
          <p:nvPr/>
        </p:nvGrpSpPr>
        <p:grpSpPr>
          <a:xfrm>
            <a:off x="183541" y="6898965"/>
            <a:ext cx="5770978" cy="3206131"/>
            <a:chOff x="0" y="0"/>
            <a:chExt cx="894076" cy="496714"/>
          </a:xfrm>
        </p:grpSpPr>
        <p:sp>
          <p:nvSpPr>
            <p:cNvPr id="8" name="Freeform 8"/>
            <p:cNvSpPr/>
            <p:nvPr/>
          </p:nvSpPr>
          <p:spPr>
            <a:xfrm>
              <a:off x="0" y="0"/>
              <a:ext cx="894076" cy="496714"/>
            </a:xfrm>
            <a:custGeom>
              <a:avLst/>
              <a:gdLst/>
              <a:ahLst/>
              <a:cxnLst/>
              <a:rect l="l" t="t" r="r" b="b"/>
              <a:pathLst>
                <a:path w="894076" h="496714">
                  <a:moveTo>
                    <a:pt x="0" y="0"/>
                  </a:moveTo>
                  <a:lnTo>
                    <a:pt x="894076" y="0"/>
                  </a:lnTo>
                  <a:lnTo>
                    <a:pt x="894076" y="496714"/>
                  </a:lnTo>
                  <a:lnTo>
                    <a:pt x="0" y="496714"/>
                  </a:lnTo>
                  <a:close/>
                </a:path>
              </a:pathLst>
            </a:custGeom>
            <a:solidFill>
              <a:srgbClr val="000000">
                <a:alpha val="0"/>
              </a:srgbClr>
            </a:solidFill>
            <a:ln w="12700">
              <a:solidFill>
                <a:srgbClr val="000000"/>
              </a:solidFill>
            </a:ln>
          </p:spPr>
          <p:txBody>
            <a:bodyPr/>
            <a:lstStyle/>
            <a:p>
              <a:endParaRPr lang="en-GB"/>
            </a:p>
          </p:txBody>
        </p:sp>
      </p:grpSp>
      <p:grpSp>
        <p:nvGrpSpPr>
          <p:cNvPr id="9" name="Group 9"/>
          <p:cNvGrpSpPr/>
          <p:nvPr/>
        </p:nvGrpSpPr>
        <p:grpSpPr>
          <a:xfrm>
            <a:off x="12333480" y="6895691"/>
            <a:ext cx="5770978" cy="3206131"/>
            <a:chOff x="0" y="0"/>
            <a:chExt cx="894076" cy="496714"/>
          </a:xfrm>
        </p:grpSpPr>
        <p:sp>
          <p:nvSpPr>
            <p:cNvPr id="10" name="Freeform 10"/>
            <p:cNvSpPr/>
            <p:nvPr/>
          </p:nvSpPr>
          <p:spPr>
            <a:xfrm>
              <a:off x="0" y="0"/>
              <a:ext cx="894076" cy="496714"/>
            </a:xfrm>
            <a:custGeom>
              <a:avLst/>
              <a:gdLst/>
              <a:ahLst/>
              <a:cxnLst/>
              <a:rect l="l" t="t" r="r" b="b"/>
              <a:pathLst>
                <a:path w="894076" h="496714">
                  <a:moveTo>
                    <a:pt x="0" y="0"/>
                  </a:moveTo>
                  <a:lnTo>
                    <a:pt x="894076" y="0"/>
                  </a:lnTo>
                  <a:lnTo>
                    <a:pt x="894076" y="496714"/>
                  </a:lnTo>
                  <a:lnTo>
                    <a:pt x="0" y="496714"/>
                  </a:lnTo>
                  <a:close/>
                </a:path>
              </a:pathLst>
            </a:custGeom>
            <a:solidFill>
              <a:srgbClr val="000000">
                <a:alpha val="0"/>
              </a:srgbClr>
            </a:solidFill>
            <a:ln w="12700">
              <a:solidFill>
                <a:srgbClr val="000000"/>
              </a:solidFill>
            </a:ln>
          </p:spPr>
          <p:txBody>
            <a:bodyPr/>
            <a:lstStyle/>
            <a:p>
              <a:endParaRPr lang="en-GB"/>
            </a:p>
          </p:txBody>
        </p:sp>
      </p:grpSp>
      <p:grpSp>
        <p:nvGrpSpPr>
          <p:cNvPr id="11" name="Group 11"/>
          <p:cNvGrpSpPr/>
          <p:nvPr/>
        </p:nvGrpSpPr>
        <p:grpSpPr>
          <a:xfrm>
            <a:off x="12333480" y="3540435"/>
            <a:ext cx="5770978" cy="3206131"/>
            <a:chOff x="0" y="0"/>
            <a:chExt cx="894076" cy="496714"/>
          </a:xfrm>
        </p:grpSpPr>
        <p:sp>
          <p:nvSpPr>
            <p:cNvPr id="12" name="Freeform 12"/>
            <p:cNvSpPr/>
            <p:nvPr/>
          </p:nvSpPr>
          <p:spPr>
            <a:xfrm>
              <a:off x="0" y="0"/>
              <a:ext cx="894076" cy="496714"/>
            </a:xfrm>
            <a:custGeom>
              <a:avLst/>
              <a:gdLst/>
              <a:ahLst/>
              <a:cxnLst/>
              <a:rect l="l" t="t" r="r" b="b"/>
              <a:pathLst>
                <a:path w="894076" h="496714">
                  <a:moveTo>
                    <a:pt x="0" y="0"/>
                  </a:moveTo>
                  <a:lnTo>
                    <a:pt x="894076" y="0"/>
                  </a:lnTo>
                  <a:lnTo>
                    <a:pt x="894076" y="496714"/>
                  </a:lnTo>
                  <a:lnTo>
                    <a:pt x="0" y="496714"/>
                  </a:lnTo>
                  <a:close/>
                </a:path>
              </a:pathLst>
            </a:custGeom>
            <a:blipFill>
              <a:blip r:embed="rId2"/>
              <a:stretch>
                <a:fillRect t="-17499" b="-17499"/>
              </a:stretch>
            </a:blipFill>
          </p:spPr>
          <p:txBody>
            <a:bodyPr/>
            <a:lstStyle/>
            <a:p>
              <a:endParaRPr lang="en-GB"/>
            </a:p>
          </p:txBody>
        </p:sp>
      </p:grpSp>
      <p:grpSp>
        <p:nvGrpSpPr>
          <p:cNvPr id="13" name="Group 13"/>
          <p:cNvGrpSpPr/>
          <p:nvPr/>
        </p:nvGrpSpPr>
        <p:grpSpPr>
          <a:xfrm>
            <a:off x="12333480" y="181904"/>
            <a:ext cx="5770978" cy="3206131"/>
            <a:chOff x="0" y="0"/>
            <a:chExt cx="894076" cy="496714"/>
          </a:xfrm>
        </p:grpSpPr>
        <p:sp>
          <p:nvSpPr>
            <p:cNvPr id="14" name="Freeform 14"/>
            <p:cNvSpPr/>
            <p:nvPr/>
          </p:nvSpPr>
          <p:spPr>
            <a:xfrm>
              <a:off x="0" y="0"/>
              <a:ext cx="894076" cy="496714"/>
            </a:xfrm>
            <a:custGeom>
              <a:avLst/>
              <a:gdLst/>
              <a:ahLst/>
              <a:cxnLst/>
              <a:rect l="l" t="t" r="r" b="b"/>
              <a:pathLst>
                <a:path w="894076" h="496714">
                  <a:moveTo>
                    <a:pt x="0" y="0"/>
                  </a:moveTo>
                  <a:lnTo>
                    <a:pt x="894076" y="0"/>
                  </a:lnTo>
                  <a:lnTo>
                    <a:pt x="894076" y="496714"/>
                  </a:lnTo>
                  <a:lnTo>
                    <a:pt x="0" y="496714"/>
                  </a:lnTo>
                  <a:close/>
                </a:path>
              </a:pathLst>
            </a:custGeom>
            <a:solidFill>
              <a:srgbClr val="000000">
                <a:alpha val="0"/>
              </a:srgbClr>
            </a:solidFill>
            <a:ln w="12700">
              <a:solidFill>
                <a:srgbClr val="000000"/>
              </a:solidFill>
            </a:ln>
          </p:spPr>
          <p:txBody>
            <a:bodyPr/>
            <a:lstStyle/>
            <a:p>
              <a:endParaRPr lang="en-GB"/>
            </a:p>
          </p:txBody>
        </p:sp>
      </p:grpSp>
      <p:grpSp>
        <p:nvGrpSpPr>
          <p:cNvPr id="15" name="Group 15"/>
          <p:cNvGrpSpPr/>
          <p:nvPr/>
        </p:nvGrpSpPr>
        <p:grpSpPr>
          <a:xfrm>
            <a:off x="6138061" y="183541"/>
            <a:ext cx="6011878" cy="3206131"/>
            <a:chOff x="0" y="0"/>
            <a:chExt cx="931397" cy="496714"/>
          </a:xfrm>
        </p:grpSpPr>
        <p:sp>
          <p:nvSpPr>
            <p:cNvPr id="16" name="Freeform 16"/>
            <p:cNvSpPr/>
            <p:nvPr/>
          </p:nvSpPr>
          <p:spPr>
            <a:xfrm>
              <a:off x="0" y="0"/>
              <a:ext cx="931397" cy="496714"/>
            </a:xfrm>
            <a:custGeom>
              <a:avLst/>
              <a:gdLst/>
              <a:ahLst/>
              <a:cxnLst/>
              <a:rect l="l" t="t" r="r" b="b"/>
              <a:pathLst>
                <a:path w="931397" h="496714">
                  <a:moveTo>
                    <a:pt x="0" y="0"/>
                  </a:moveTo>
                  <a:lnTo>
                    <a:pt x="931397" y="0"/>
                  </a:lnTo>
                  <a:lnTo>
                    <a:pt x="931397" y="496714"/>
                  </a:lnTo>
                  <a:lnTo>
                    <a:pt x="0" y="496714"/>
                  </a:lnTo>
                  <a:close/>
                </a:path>
              </a:pathLst>
            </a:custGeom>
            <a:blipFill>
              <a:blip r:embed="rId3"/>
              <a:stretch>
                <a:fillRect t="-49934" b="-100081"/>
              </a:stretch>
            </a:blipFill>
          </p:spPr>
          <p:txBody>
            <a:bodyPr/>
            <a:lstStyle/>
            <a:p>
              <a:endParaRPr lang="en-GB"/>
            </a:p>
          </p:txBody>
        </p:sp>
      </p:grpSp>
      <p:grpSp>
        <p:nvGrpSpPr>
          <p:cNvPr id="17" name="Group 17"/>
          <p:cNvGrpSpPr/>
          <p:nvPr/>
        </p:nvGrpSpPr>
        <p:grpSpPr>
          <a:xfrm>
            <a:off x="6138061" y="6895691"/>
            <a:ext cx="6011878" cy="3206131"/>
            <a:chOff x="0" y="0"/>
            <a:chExt cx="931397" cy="496714"/>
          </a:xfrm>
        </p:grpSpPr>
        <p:sp>
          <p:nvSpPr>
            <p:cNvPr id="18" name="Freeform 18"/>
            <p:cNvSpPr/>
            <p:nvPr/>
          </p:nvSpPr>
          <p:spPr>
            <a:xfrm>
              <a:off x="0" y="0"/>
              <a:ext cx="931397" cy="496714"/>
            </a:xfrm>
            <a:custGeom>
              <a:avLst/>
              <a:gdLst/>
              <a:ahLst/>
              <a:cxnLst/>
              <a:rect l="l" t="t" r="r" b="b"/>
              <a:pathLst>
                <a:path w="931397" h="496714">
                  <a:moveTo>
                    <a:pt x="0" y="0"/>
                  </a:moveTo>
                  <a:lnTo>
                    <a:pt x="931397" y="0"/>
                  </a:lnTo>
                  <a:lnTo>
                    <a:pt x="931397" y="496714"/>
                  </a:lnTo>
                  <a:lnTo>
                    <a:pt x="0" y="496714"/>
                  </a:lnTo>
                  <a:close/>
                </a:path>
              </a:pathLst>
            </a:custGeom>
            <a:blipFill>
              <a:blip r:embed="rId4"/>
              <a:stretch>
                <a:fillRect t="-13793" b="-13793"/>
              </a:stretch>
            </a:blipFill>
          </p:spPr>
          <p:txBody>
            <a:bodyPr/>
            <a:lstStyle/>
            <a:p>
              <a:endParaRPr lang="en-GB"/>
            </a:p>
          </p:txBody>
        </p:sp>
      </p:grpSp>
      <p:grpSp>
        <p:nvGrpSpPr>
          <p:cNvPr id="19" name="Group 19"/>
          <p:cNvGrpSpPr/>
          <p:nvPr/>
        </p:nvGrpSpPr>
        <p:grpSpPr>
          <a:xfrm>
            <a:off x="183541" y="183541"/>
            <a:ext cx="5770978" cy="3206131"/>
            <a:chOff x="0" y="0"/>
            <a:chExt cx="894076" cy="496714"/>
          </a:xfrm>
        </p:grpSpPr>
        <p:sp>
          <p:nvSpPr>
            <p:cNvPr id="20" name="Freeform 20"/>
            <p:cNvSpPr/>
            <p:nvPr/>
          </p:nvSpPr>
          <p:spPr>
            <a:xfrm>
              <a:off x="0" y="0"/>
              <a:ext cx="894076" cy="496714"/>
            </a:xfrm>
            <a:custGeom>
              <a:avLst/>
              <a:gdLst/>
              <a:ahLst/>
              <a:cxnLst/>
              <a:rect l="l" t="t" r="r" b="b"/>
              <a:pathLst>
                <a:path w="894076" h="496714">
                  <a:moveTo>
                    <a:pt x="0" y="0"/>
                  </a:moveTo>
                  <a:lnTo>
                    <a:pt x="894076" y="0"/>
                  </a:lnTo>
                  <a:lnTo>
                    <a:pt x="894076" y="496714"/>
                  </a:lnTo>
                  <a:lnTo>
                    <a:pt x="0" y="496714"/>
                  </a:lnTo>
                  <a:close/>
                </a:path>
              </a:pathLst>
            </a:custGeom>
            <a:blipFill>
              <a:blip r:embed="rId5"/>
              <a:stretch>
                <a:fillRect t="-17499" b="-17499"/>
              </a:stretch>
            </a:blipFill>
          </p:spPr>
          <p:txBody>
            <a:bodyPr/>
            <a:lstStyle/>
            <a:p>
              <a:endParaRPr lang="en-GB"/>
            </a:p>
          </p:txBody>
        </p:sp>
      </p:grpSp>
      <p:grpSp>
        <p:nvGrpSpPr>
          <p:cNvPr id="21" name="Group 21"/>
          <p:cNvGrpSpPr/>
          <p:nvPr/>
        </p:nvGrpSpPr>
        <p:grpSpPr>
          <a:xfrm>
            <a:off x="183541" y="3540435"/>
            <a:ext cx="5770978" cy="3206131"/>
            <a:chOff x="0" y="0"/>
            <a:chExt cx="7694638" cy="4274841"/>
          </a:xfrm>
        </p:grpSpPr>
        <p:pic>
          <p:nvPicPr>
            <p:cNvPr id="22" name="Picture 22"/>
            <p:cNvPicPr>
              <a:picLocks noChangeAspect="1"/>
            </p:cNvPicPr>
            <p:nvPr/>
          </p:nvPicPr>
          <p:blipFill>
            <a:blip r:embed="rId6"/>
            <a:srcRect t="20376" r="28257" b="20376"/>
            <a:stretch>
              <a:fillRect/>
            </a:stretch>
          </p:blipFill>
          <p:spPr>
            <a:xfrm>
              <a:off x="0" y="0"/>
              <a:ext cx="7694638" cy="4274841"/>
            </a:xfrm>
            <a:prstGeom prst="rect">
              <a:avLst/>
            </a:prstGeom>
          </p:spPr>
        </p:pic>
      </p:grpSp>
      <p:sp>
        <p:nvSpPr>
          <p:cNvPr id="23" name="Freeform 23"/>
          <p:cNvSpPr/>
          <p:nvPr/>
        </p:nvSpPr>
        <p:spPr>
          <a:xfrm>
            <a:off x="6263500" y="4503913"/>
            <a:ext cx="5789680" cy="1052669"/>
          </a:xfrm>
          <a:custGeom>
            <a:avLst/>
            <a:gdLst/>
            <a:ahLst/>
            <a:cxnLst/>
            <a:rect l="l" t="t" r="r" b="b"/>
            <a:pathLst>
              <a:path w="5789680" h="1052669">
                <a:moveTo>
                  <a:pt x="0" y="0"/>
                </a:moveTo>
                <a:lnTo>
                  <a:pt x="5789680" y="0"/>
                </a:lnTo>
                <a:lnTo>
                  <a:pt x="5789680" y="1052669"/>
                </a:lnTo>
                <a:lnTo>
                  <a:pt x="0" y="105266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24" name="TextBox 24"/>
          <p:cNvSpPr txBox="1"/>
          <p:nvPr/>
        </p:nvSpPr>
        <p:spPr>
          <a:xfrm>
            <a:off x="5486400" y="4634960"/>
            <a:ext cx="7315200" cy="676275"/>
          </a:xfrm>
          <a:prstGeom prst="rect">
            <a:avLst/>
          </a:prstGeom>
        </p:spPr>
        <p:txBody>
          <a:bodyPr lIns="0" tIns="0" rIns="0" bIns="0" rtlCol="0" anchor="t">
            <a:spAutoFit/>
          </a:bodyPr>
          <a:lstStyle/>
          <a:p>
            <a:pPr algn="ctr">
              <a:lnSpc>
                <a:spcPts val="4439"/>
              </a:lnSpc>
              <a:spcBef>
                <a:spcPct val="0"/>
              </a:spcBef>
            </a:pPr>
            <a:r>
              <a:rPr lang="en-US" sz="3699" b="1" spc="-17">
                <a:solidFill>
                  <a:srgbClr val="FFFFFF"/>
                </a:solidFill>
                <a:latin typeface="Evolventa Bold"/>
                <a:ea typeface="Evolventa Bold"/>
                <a:cs typeface="Evolventa Bold"/>
                <a:sym typeface="Evolventa Bold"/>
              </a:rPr>
              <a:t>Our Hub</a:t>
            </a:r>
          </a:p>
        </p:txBody>
      </p:sp>
      <p:grpSp>
        <p:nvGrpSpPr>
          <p:cNvPr id="25" name="Group 25"/>
          <p:cNvGrpSpPr/>
          <p:nvPr/>
        </p:nvGrpSpPr>
        <p:grpSpPr>
          <a:xfrm>
            <a:off x="12330914" y="183541"/>
            <a:ext cx="5773545" cy="3204493"/>
            <a:chOff x="0" y="0"/>
            <a:chExt cx="7698060" cy="4272658"/>
          </a:xfrm>
        </p:grpSpPr>
        <p:pic>
          <p:nvPicPr>
            <p:cNvPr id="26" name="Picture 26"/>
            <p:cNvPicPr>
              <a:picLocks noChangeAspect="1"/>
            </p:cNvPicPr>
            <p:nvPr/>
          </p:nvPicPr>
          <p:blipFill>
            <a:blip r:embed="rId9"/>
            <a:srcRect t="25928" b="48439"/>
            <a:stretch>
              <a:fillRect/>
            </a:stretch>
          </p:blipFill>
          <p:spPr>
            <a:xfrm>
              <a:off x="0" y="0"/>
              <a:ext cx="7698060" cy="4272658"/>
            </a:xfrm>
            <a:prstGeom prst="rect">
              <a:avLst/>
            </a:prstGeom>
          </p:spPr>
        </p:pic>
      </p:grpSp>
      <p:grpSp>
        <p:nvGrpSpPr>
          <p:cNvPr id="27" name="Group 27"/>
          <p:cNvGrpSpPr/>
          <p:nvPr/>
        </p:nvGrpSpPr>
        <p:grpSpPr>
          <a:xfrm>
            <a:off x="183541" y="6906839"/>
            <a:ext cx="5773545" cy="3198257"/>
            <a:chOff x="0" y="0"/>
            <a:chExt cx="7698060" cy="4264342"/>
          </a:xfrm>
        </p:grpSpPr>
        <p:sp>
          <p:nvSpPr>
            <p:cNvPr id="28" name="Freeform 28"/>
            <p:cNvSpPr/>
            <p:nvPr/>
          </p:nvSpPr>
          <p:spPr>
            <a:xfrm>
              <a:off x="0" y="0"/>
              <a:ext cx="7698060" cy="4264342"/>
            </a:xfrm>
            <a:custGeom>
              <a:avLst/>
              <a:gdLst/>
              <a:ahLst/>
              <a:cxnLst/>
              <a:rect l="l" t="t" r="r" b="b"/>
              <a:pathLst>
                <a:path w="7698060" h="4264342">
                  <a:moveTo>
                    <a:pt x="0" y="0"/>
                  </a:moveTo>
                  <a:lnTo>
                    <a:pt x="7698060" y="0"/>
                  </a:lnTo>
                  <a:lnTo>
                    <a:pt x="7698060" y="4264342"/>
                  </a:lnTo>
                  <a:lnTo>
                    <a:pt x="0" y="4264342"/>
                  </a:lnTo>
                  <a:lnTo>
                    <a:pt x="0" y="0"/>
                  </a:lnTo>
                  <a:close/>
                </a:path>
              </a:pathLst>
            </a:custGeom>
            <a:blipFill>
              <a:blip r:embed="rId10"/>
              <a:stretch>
                <a:fillRect l="-9974" r="-9974"/>
              </a:stretch>
            </a:blipFill>
          </p:spPr>
          <p:txBody>
            <a:bodyPr/>
            <a:lstStyle/>
            <a:p>
              <a:endParaRPr lang="en-GB"/>
            </a:p>
          </p:txBody>
        </p:sp>
        <p:sp>
          <p:nvSpPr>
            <p:cNvPr id="29" name="Freeform 29"/>
            <p:cNvSpPr/>
            <p:nvPr/>
          </p:nvSpPr>
          <p:spPr>
            <a:xfrm>
              <a:off x="4919413" y="1382283"/>
              <a:ext cx="570391" cy="585561"/>
            </a:xfrm>
            <a:custGeom>
              <a:avLst/>
              <a:gdLst/>
              <a:ahLst/>
              <a:cxnLst/>
              <a:rect l="l" t="t" r="r" b="b"/>
              <a:pathLst>
                <a:path w="570391" h="585561">
                  <a:moveTo>
                    <a:pt x="0" y="0"/>
                  </a:moveTo>
                  <a:lnTo>
                    <a:pt x="570391" y="0"/>
                  </a:lnTo>
                  <a:lnTo>
                    <a:pt x="570391" y="585562"/>
                  </a:lnTo>
                  <a:lnTo>
                    <a:pt x="0" y="585562"/>
                  </a:lnTo>
                  <a:lnTo>
                    <a:pt x="0" y="0"/>
                  </a:lnTo>
                  <a:close/>
                </a:path>
              </a:pathLst>
            </a:custGeom>
            <a:blipFill>
              <a:blip r:embed="rId11"/>
              <a:stretch>
                <a:fillRect l="-6174" r="-6174"/>
              </a:stretch>
            </a:blipFill>
          </p:spPr>
          <p:txBody>
            <a:bodyPr/>
            <a:lstStyle/>
            <a:p>
              <a:endParaRPr lang="en-GB"/>
            </a:p>
          </p:txBody>
        </p:sp>
        <p:sp>
          <p:nvSpPr>
            <p:cNvPr id="30" name="Freeform 30"/>
            <p:cNvSpPr/>
            <p:nvPr/>
          </p:nvSpPr>
          <p:spPr>
            <a:xfrm>
              <a:off x="4239325" y="1135794"/>
              <a:ext cx="570391" cy="585561"/>
            </a:xfrm>
            <a:custGeom>
              <a:avLst/>
              <a:gdLst/>
              <a:ahLst/>
              <a:cxnLst/>
              <a:rect l="l" t="t" r="r" b="b"/>
              <a:pathLst>
                <a:path w="570391" h="585561">
                  <a:moveTo>
                    <a:pt x="0" y="0"/>
                  </a:moveTo>
                  <a:lnTo>
                    <a:pt x="570391" y="0"/>
                  </a:lnTo>
                  <a:lnTo>
                    <a:pt x="570391" y="585561"/>
                  </a:lnTo>
                  <a:lnTo>
                    <a:pt x="0" y="585561"/>
                  </a:lnTo>
                  <a:lnTo>
                    <a:pt x="0" y="0"/>
                  </a:lnTo>
                  <a:close/>
                </a:path>
              </a:pathLst>
            </a:custGeom>
            <a:blipFill>
              <a:blip r:embed="rId11"/>
              <a:stretch>
                <a:fillRect l="-6174" r="-6174"/>
              </a:stretch>
            </a:blipFill>
          </p:spPr>
          <p:txBody>
            <a:bodyPr/>
            <a:lstStyle/>
            <a:p>
              <a:endParaRPr lang="en-GB"/>
            </a:p>
          </p:txBody>
        </p:sp>
        <p:sp>
          <p:nvSpPr>
            <p:cNvPr id="31" name="Freeform 31"/>
            <p:cNvSpPr/>
            <p:nvPr/>
          </p:nvSpPr>
          <p:spPr>
            <a:xfrm>
              <a:off x="2953170" y="889305"/>
              <a:ext cx="570391" cy="585561"/>
            </a:xfrm>
            <a:custGeom>
              <a:avLst/>
              <a:gdLst/>
              <a:ahLst/>
              <a:cxnLst/>
              <a:rect l="l" t="t" r="r" b="b"/>
              <a:pathLst>
                <a:path w="570391" h="585561">
                  <a:moveTo>
                    <a:pt x="0" y="0"/>
                  </a:moveTo>
                  <a:lnTo>
                    <a:pt x="570391" y="0"/>
                  </a:lnTo>
                  <a:lnTo>
                    <a:pt x="570391" y="585561"/>
                  </a:lnTo>
                  <a:lnTo>
                    <a:pt x="0" y="585561"/>
                  </a:lnTo>
                  <a:lnTo>
                    <a:pt x="0" y="0"/>
                  </a:lnTo>
                  <a:close/>
                </a:path>
              </a:pathLst>
            </a:custGeom>
            <a:blipFill>
              <a:blip r:embed="rId11"/>
              <a:stretch>
                <a:fillRect l="-6174" r="-6174"/>
              </a:stretch>
            </a:blipFill>
          </p:spPr>
          <p:txBody>
            <a:bodyPr/>
            <a:lstStyle/>
            <a:p>
              <a:endParaRPr lang="en-GB"/>
            </a:p>
          </p:txBody>
        </p:sp>
        <p:sp>
          <p:nvSpPr>
            <p:cNvPr id="32" name="Freeform 32"/>
            <p:cNvSpPr/>
            <p:nvPr/>
          </p:nvSpPr>
          <p:spPr>
            <a:xfrm>
              <a:off x="2033544" y="766060"/>
              <a:ext cx="570391" cy="585561"/>
            </a:xfrm>
            <a:custGeom>
              <a:avLst/>
              <a:gdLst/>
              <a:ahLst/>
              <a:cxnLst/>
              <a:rect l="l" t="t" r="r" b="b"/>
              <a:pathLst>
                <a:path w="570391" h="585561">
                  <a:moveTo>
                    <a:pt x="0" y="0"/>
                  </a:moveTo>
                  <a:lnTo>
                    <a:pt x="570391" y="0"/>
                  </a:lnTo>
                  <a:lnTo>
                    <a:pt x="570391" y="585561"/>
                  </a:lnTo>
                  <a:lnTo>
                    <a:pt x="0" y="585561"/>
                  </a:lnTo>
                  <a:lnTo>
                    <a:pt x="0" y="0"/>
                  </a:lnTo>
                  <a:close/>
                </a:path>
              </a:pathLst>
            </a:custGeom>
            <a:blipFill>
              <a:blip r:embed="rId11"/>
              <a:stretch>
                <a:fillRect l="-6174" r="-6174"/>
              </a:stretch>
            </a:blipFill>
          </p:spPr>
          <p:txBody>
            <a:bodyPr/>
            <a:lstStyle/>
            <a:p>
              <a:endParaRPr lang="en-GB"/>
            </a:p>
          </p:txBody>
        </p:sp>
      </p:grpSp>
      <p:grpSp>
        <p:nvGrpSpPr>
          <p:cNvPr id="33" name="Group 33"/>
          <p:cNvGrpSpPr/>
          <p:nvPr/>
        </p:nvGrpSpPr>
        <p:grpSpPr>
          <a:xfrm>
            <a:off x="12333480" y="6906839"/>
            <a:ext cx="5770978" cy="3198257"/>
            <a:chOff x="0" y="0"/>
            <a:chExt cx="7694638" cy="4264342"/>
          </a:xfrm>
        </p:grpSpPr>
        <p:pic>
          <p:nvPicPr>
            <p:cNvPr id="34" name="Picture 34"/>
            <p:cNvPicPr>
              <a:picLocks noChangeAspect="1"/>
            </p:cNvPicPr>
            <p:nvPr/>
          </p:nvPicPr>
          <p:blipFill>
            <a:blip r:embed="rId12"/>
            <a:srcRect t="13053" b="13053"/>
            <a:stretch>
              <a:fillRect/>
            </a:stretch>
          </p:blipFill>
          <p:spPr>
            <a:xfrm>
              <a:off x="0" y="0"/>
              <a:ext cx="7694638" cy="4264342"/>
            </a:xfrm>
            <a:prstGeom prst="rect">
              <a:avLst/>
            </a:prstGeom>
          </p:spPr>
        </p:pic>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4509B"/>
        </a:solidFill>
        <a:effectLst/>
      </p:bgPr>
    </p:bg>
    <p:spTree>
      <p:nvGrpSpPr>
        <p:cNvPr id="1" name=""/>
        <p:cNvGrpSpPr/>
        <p:nvPr/>
      </p:nvGrpSpPr>
      <p:grpSpPr>
        <a:xfrm>
          <a:off x="0" y="0"/>
          <a:ext cx="0" cy="0"/>
          <a:chOff x="0" y="0"/>
          <a:chExt cx="0" cy="0"/>
        </a:xfrm>
      </p:grpSpPr>
      <p:grpSp>
        <p:nvGrpSpPr>
          <p:cNvPr id="2" name="Group 2"/>
          <p:cNvGrpSpPr/>
          <p:nvPr/>
        </p:nvGrpSpPr>
        <p:grpSpPr>
          <a:xfrm>
            <a:off x="289177" y="228776"/>
            <a:ext cx="2626078" cy="2737418"/>
            <a:chOff x="0" y="0"/>
            <a:chExt cx="3501438" cy="3649890"/>
          </a:xfrm>
        </p:grpSpPr>
        <p:pic>
          <p:nvPicPr>
            <p:cNvPr id="3" name="Picture 3"/>
            <p:cNvPicPr>
              <a:picLocks noChangeAspect="1"/>
            </p:cNvPicPr>
            <p:nvPr/>
          </p:nvPicPr>
          <p:blipFill>
            <a:blip r:embed="rId2"/>
            <a:srcRect t="10910" b="10910"/>
            <a:stretch>
              <a:fillRect/>
            </a:stretch>
          </p:blipFill>
          <p:spPr>
            <a:xfrm>
              <a:off x="0" y="0"/>
              <a:ext cx="3501438" cy="3649890"/>
            </a:xfrm>
            <a:prstGeom prst="rect">
              <a:avLst/>
            </a:prstGeom>
          </p:spPr>
        </p:pic>
      </p:grpSp>
      <p:grpSp>
        <p:nvGrpSpPr>
          <p:cNvPr id="4" name="Group 4"/>
          <p:cNvGrpSpPr/>
          <p:nvPr/>
        </p:nvGrpSpPr>
        <p:grpSpPr>
          <a:xfrm>
            <a:off x="289177" y="7089288"/>
            <a:ext cx="2518292" cy="3096514"/>
            <a:chOff x="0" y="0"/>
            <a:chExt cx="3357723" cy="4128686"/>
          </a:xfrm>
        </p:grpSpPr>
        <p:pic>
          <p:nvPicPr>
            <p:cNvPr id="5" name="Picture 5"/>
            <p:cNvPicPr>
              <a:picLocks noChangeAspect="1"/>
            </p:cNvPicPr>
            <p:nvPr/>
          </p:nvPicPr>
          <p:blipFill>
            <a:blip r:embed="rId3"/>
            <a:srcRect t="3889" b="3889"/>
            <a:stretch>
              <a:fillRect/>
            </a:stretch>
          </p:blipFill>
          <p:spPr>
            <a:xfrm>
              <a:off x="0" y="0"/>
              <a:ext cx="3357723" cy="4128686"/>
            </a:xfrm>
            <a:prstGeom prst="rect">
              <a:avLst/>
            </a:prstGeom>
          </p:spPr>
        </p:pic>
      </p:grpSp>
      <p:grpSp>
        <p:nvGrpSpPr>
          <p:cNvPr id="6" name="Group 6"/>
          <p:cNvGrpSpPr/>
          <p:nvPr/>
        </p:nvGrpSpPr>
        <p:grpSpPr>
          <a:xfrm>
            <a:off x="289177" y="3326242"/>
            <a:ext cx="2518292" cy="3634515"/>
            <a:chOff x="0" y="0"/>
            <a:chExt cx="3357723" cy="4846020"/>
          </a:xfrm>
        </p:grpSpPr>
        <p:pic>
          <p:nvPicPr>
            <p:cNvPr id="7" name="Picture 7"/>
            <p:cNvPicPr>
              <a:picLocks noChangeAspect="1"/>
            </p:cNvPicPr>
            <p:nvPr/>
          </p:nvPicPr>
          <p:blipFill>
            <a:blip r:embed="rId4"/>
            <a:srcRect l="3236" r="3236"/>
            <a:stretch>
              <a:fillRect/>
            </a:stretch>
          </p:blipFill>
          <p:spPr>
            <a:xfrm>
              <a:off x="0" y="0"/>
              <a:ext cx="3357723" cy="4846020"/>
            </a:xfrm>
            <a:prstGeom prst="rect">
              <a:avLst/>
            </a:prstGeom>
          </p:spPr>
        </p:pic>
      </p:grpSp>
      <p:sp>
        <p:nvSpPr>
          <p:cNvPr id="8" name="Freeform 8"/>
          <p:cNvSpPr/>
          <p:nvPr/>
        </p:nvSpPr>
        <p:spPr>
          <a:xfrm>
            <a:off x="3215366" y="228776"/>
            <a:ext cx="2268082" cy="3402123"/>
          </a:xfrm>
          <a:custGeom>
            <a:avLst/>
            <a:gdLst/>
            <a:ahLst/>
            <a:cxnLst/>
            <a:rect l="l" t="t" r="r" b="b"/>
            <a:pathLst>
              <a:path w="2268082" h="3402123">
                <a:moveTo>
                  <a:pt x="0" y="0"/>
                </a:moveTo>
                <a:lnTo>
                  <a:pt x="2268082" y="0"/>
                </a:lnTo>
                <a:lnTo>
                  <a:pt x="2268082" y="3402123"/>
                </a:lnTo>
                <a:lnTo>
                  <a:pt x="0" y="3402123"/>
                </a:lnTo>
                <a:lnTo>
                  <a:pt x="0" y="0"/>
                </a:lnTo>
                <a:close/>
              </a:path>
            </a:pathLst>
          </a:custGeom>
          <a:blipFill>
            <a:blip r:embed="rId5"/>
            <a:stretch>
              <a:fillRect l="-50121" r="-50121"/>
            </a:stretch>
          </a:blipFill>
        </p:spPr>
        <p:txBody>
          <a:bodyPr/>
          <a:lstStyle/>
          <a:p>
            <a:endParaRPr lang="en-GB"/>
          </a:p>
        </p:txBody>
      </p:sp>
      <p:sp>
        <p:nvSpPr>
          <p:cNvPr id="9" name="Freeform 9"/>
          <p:cNvSpPr/>
          <p:nvPr/>
        </p:nvSpPr>
        <p:spPr>
          <a:xfrm>
            <a:off x="2916525" y="3815537"/>
            <a:ext cx="2266812" cy="3402345"/>
          </a:xfrm>
          <a:custGeom>
            <a:avLst/>
            <a:gdLst/>
            <a:ahLst/>
            <a:cxnLst/>
            <a:rect l="l" t="t" r="r" b="b"/>
            <a:pathLst>
              <a:path w="2266812" h="3402345">
                <a:moveTo>
                  <a:pt x="0" y="0"/>
                </a:moveTo>
                <a:lnTo>
                  <a:pt x="2266812" y="0"/>
                </a:lnTo>
                <a:lnTo>
                  <a:pt x="2266812" y="3402345"/>
                </a:lnTo>
                <a:lnTo>
                  <a:pt x="0" y="3402345"/>
                </a:lnTo>
                <a:lnTo>
                  <a:pt x="0" y="0"/>
                </a:lnTo>
                <a:close/>
              </a:path>
            </a:pathLst>
          </a:custGeom>
          <a:blipFill>
            <a:blip r:embed="rId6"/>
            <a:stretch>
              <a:fillRect l="-6216" r="-6216"/>
            </a:stretch>
          </a:blipFill>
        </p:spPr>
        <p:txBody>
          <a:bodyPr/>
          <a:lstStyle/>
          <a:p>
            <a:endParaRPr lang="en-GB"/>
          </a:p>
        </p:txBody>
      </p:sp>
      <p:grpSp>
        <p:nvGrpSpPr>
          <p:cNvPr id="10" name="Group 10"/>
          <p:cNvGrpSpPr/>
          <p:nvPr/>
        </p:nvGrpSpPr>
        <p:grpSpPr>
          <a:xfrm>
            <a:off x="2916525" y="7297659"/>
            <a:ext cx="1850238" cy="2888143"/>
            <a:chOff x="0" y="0"/>
            <a:chExt cx="2466983" cy="3850857"/>
          </a:xfrm>
        </p:grpSpPr>
        <p:pic>
          <p:nvPicPr>
            <p:cNvPr id="11" name="Picture 11"/>
            <p:cNvPicPr>
              <a:picLocks noChangeAspect="1"/>
            </p:cNvPicPr>
            <p:nvPr/>
          </p:nvPicPr>
          <p:blipFill>
            <a:blip r:embed="rId7"/>
            <a:srcRect l="7291" r="7291"/>
            <a:stretch>
              <a:fillRect/>
            </a:stretch>
          </p:blipFill>
          <p:spPr>
            <a:xfrm>
              <a:off x="0" y="0"/>
              <a:ext cx="2466983" cy="3850857"/>
            </a:xfrm>
            <a:prstGeom prst="rect">
              <a:avLst/>
            </a:prstGeom>
          </p:spPr>
        </p:pic>
      </p:grpSp>
      <p:sp>
        <p:nvSpPr>
          <p:cNvPr id="12" name="Freeform 12"/>
          <p:cNvSpPr/>
          <p:nvPr/>
        </p:nvSpPr>
        <p:spPr>
          <a:xfrm>
            <a:off x="5045944" y="7398857"/>
            <a:ext cx="4098056" cy="2786945"/>
          </a:xfrm>
          <a:custGeom>
            <a:avLst/>
            <a:gdLst/>
            <a:ahLst/>
            <a:cxnLst/>
            <a:rect l="l" t="t" r="r" b="b"/>
            <a:pathLst>
              <a:path w="4098056" h="2786945">
                <a:moveTo>
                  <a:pt x="0" y="0"/>
                </a:moveTo>
                <a:lnTo>
                  <a:pt x="4098056" y="0"/>
                </a:lnTo>
                <a:lnTo>
                  <a:pt x="4098056" y="2786945"/>
                </a:lnTo>
                <a:lnTo>
                  <a:pt x="0" y="2786945"/>
                </a:lnTo>
                <a:lnTo>
                  <a:pt x="0" y="0"/>
                </a:lnTo>
                <a:close/>
              </a:path>
            </a:pathLst>
          </a:custGeom>
          <a:blipFill>
            <a:blip r:embed="rId8"/>
            <a:stretch>
              <a:fillRect l="-23629" r="-23629"/>
            </a:stretch>
          </a:blipFill>
        </p:spPr>
        <p:txBody>
          <a:bodyPr/>
          <a:lstStyle/>
          <a:p>
            <a:endParaRPr lang="en-GB"/>
          </a:p>
        </p:txBody>
      </p:sp>
      <p:sp>
        <p:nvSpPr>
          <p:cNvPr id="13" name="Freeform 13"/>
          <p:cNvSpPr/>
          <p:nvPr/>
        </p:nvSpPr>
        <p:spPr>
          <a:xfrm>
            <a:off x="5288112" y="4163414"/>
            <a:ext cx="5530288" cy="3054468"/>
          </a:xfrm>
          <a:custGeom>
            <a:avLst/>
            <a:gdLst/>
            <a:ahLst/>
            <a:cxnLst/>
            <a:rect l="l" t="t" r="r" b="b"/>
            <a:pathLst>
              <a:path w="5530288" h="3054468">
                <a:moveTo>
                  <a:pt x="0" y="0"/>
                </a:moveTo>
                <a:lnTo>
                  <a:pt x="5530289" y="0"/>
                </a:lnTo>
                <a:lnTo>
                  <a:pt x="5530289" y="3054468"/>
                </a:lnTo>
                <a:lnTo>
                  <a:pt x="0" y="3054468"/>
                </a:lnTo>
                <a:lnTo>
                  <a:pt x="0" y="0"/>
                </a:lnTo>
                <a:close/>
              </a:path>
            </a:pathLst>
          </a:custGeom>
          <a:blipFill>
            <a:blip r:embed="rId9"/>
            <a:stretch>
              <a:fillRect l="-9798" r="-9798"/>
            </a:stretch>
          </a:blipFill>
        </p:spPr>
        <p:txBody>
          <a:bodyPr/>
          <a:lstStyle/>
          <a:p>
            <a:endParaRPr lang="en-GB"/>
          </a:p>
        </p:txBody>
      </p:sp>
      <p:grpSp>
        <p:nvGrpSpPr>
          <p:cNvPr id="14" name="Group 14"/>
          <p:cNvGrpSpPr/>
          <p:nvPr/>
        </p:nvGrpSpPr>
        <p:grpSpPr>
          <a:xfrm>
            <a:off x="5517736" y="228776"/>
            <a:ext cx="3154472" cy="3753664"/>
            <a:chOff x="0" y="0"/>
            <a:chExt cx="3790950" cy="4511040"/>
          </a:xfrm>
        </p:grpSpPr>
        <p:sp>
          <p:nvSpPr>
            <p:cNvPr id="15" name="Freeform 15"/>
            <p:cNvSpPr/>
            <p:nvPr/>
          </p:nvSpPr>
          <p:spPr>
            <a:xfrm>
              <a:off x="158750" y="158750"/>
              <a:ext cx="3473450" cy="4193540"/>
            </a:xfrm>
            <a:custGeom>
              <a:avLst/>
              <a:gdLst/>
              <a:ahLst/>
              <a:cxnLst/>
              <a:rect l="l" t="t" r="r" b="b"/>
              <a:pathLst>
                <a:path w="3473450" h="4193540">
                  <a:moveTo>
                    <a:pt x="0" y="0"/>
                  </a:moveTo>
                  <a:lnTo>
                    <a:pt x="3473450" y="0"/>
                  </a:lnTo>
                  <a:lnTo>
                    <a:pt x="3473450" y="4193540"/>
                  </a:lnTo>
                  <a:lnTo>
                    <a:pt x="0" y="4193540"/>
                  </a:lnTo>
                  <a:close/>
                </a:path>
              </a:pathLst>
            </a:custGeom>
            <a:blipFill>
              <a:blip r:embed="rId10"/>
              <a:stretch>
                <a:fillRect t="-5219" b="-5219"/>
              </a:stretch>
            </a:blipFill>
          </p:spPr>
          <p:txBody>
            <a:bodyPr/>
            <a:lstStyle/>
            <a:p>
              <a:endParaRPr lang="en-GB"/>
            </a:p>
          </p:txBody>
        </p:sp>
      </p:grpSp>
      <p:grpSp>
        <p:nvGrpSpPr>
          <p:cNvPr id="16" name="Group 16"/>
          <p:cNvGrpSpPr/>
          <p:nvPr/>
        </p:nvGrpSpPr>
        <p:grpSpPr>
          <a:xfrm>
            <a:off x="8937129" y="228776"/>
            <a:ext cx="2857247" cy="3753664"/>
            <a:chOff x="0" y="0"/>
            <a:chExt cx="3809663" cy="5004885"/>
          </a:xfrm>
        </p:grpSpPr>
        <p:pic>
          <p:nvPicPr>
            <p:cNvPr id="17" name="Picture 17"/>
            <p:cNvPicPr>
              <a:picLocks noChangeAspect="1"/>
            </p:cNvPicPr>
            <p:nvPr/>
          </p:nvPicPr>
          <p:blipFill>
            <a:blip r:embed="rId11"/>
            <a:srcRect t="734" b="734"/>
            <a:stretch>
              <a:fillRect/>
            </a:stretch>
          </p:blipFill>
          <p:spPr>
            <a:xfrm>
              <a:off x="0" y="0"/>
              <a:ext cx="3809663" cy="5004885"/>
            </a:xfrm>
            <a:prstGeom prst="rect">
              <a:avLst/>
            </a:prstGeom>
          </p:spPr>
        </p:pic>
      </p:grpSp>
      <p:grpSp>
        <p:nvGrpSpPr>
          <p:cNvPr id="18" name="Group 18"/>
          <p:cNvGrpSpPr/>
          <p:nvPr/>
        </p:nvGrpSpPr>
        <p:grpSpPr>
          <a:xfrm>
            <a:off x="10923176" y="4163414"/>
            <a:ext cx="2734078" cy="3206080"/>
            <a:chOff x="0" y="0"/>
            <a:chExt cx="3645437" cy="4274773"/>
          </a:xfrm>
        </p:grpSpPr>
        <p:pic>
          <p:nvPicPr>
            <p:cNvPr id="19" name="Picture 19"/>
            <p:cNvPicPr>
              <a:picLocks noChangeAspect="1"/>
            </p:cNvPicPr>
            <p:nvPr/>
          </p:nvPicPr>
          <p:blipFill>
            <a:blip r:embed="rId12"/>
            <a:srcRect t="4480" b="4480"/>
            <a:stretch>
              <a:fillRect/>
            </a:stretch>
          </p:blipFill>
          <p:spPr>
            <a:xfrm>
              <a:off x="0" y="0"/>
              <a:ext cx="3645437" cy="4274773"/>
            </a:xfrm>
            <a:prstGeom prst="rect">
              <a:avLst/>
            </a:prstGeom>
          </p:spPr>
        </p:pic>
      </p:grpSp>
      <p:sp>
        <p:nvSpPr>
          <p:cNvPr id="20" name="Freeform 20"/>
          <p:cNvSpPr/>
          <p:nvPr/>
        </p:nvSpPr>
        <p:spPr>
          <a:xfrm>
            <a:off x="12061076" y="228776"/>
            <a:ext cx="2815248" cy="3753664"/>
          </a:xfrm>
          <a:custGeom>
            <a:avLst/>
            <a:gdLst/>
            <a:ahLst/>
            <a:cxnLst/>
            <a:rect l="l" t="t" r="r" b="b"/>
            <a:pathLst>
              <a:path w="2815248" h="3753664">
                <a:moveTo>
                  <a:pt x="0" y="0"/>
                </a:moveTo>
                <a:lnTo>
                  <a:pt x="2815248" y="0"/>
                </a:lnTo>
                <a:lnTo>
                  <a:pt x="2815248" y="3753663"/>
                </a:lnTo>
                <a:lnTo>
                  <a:pt x="0" y="3753663"/>
                </a:lnTo>
                <a:lnTo>
                  <a:pt x="0" y="0"/>
                </a:lnTo>
                <a:close/>
              </a:path>
            </a:pathLst>
          </a:custGeom>
          <a:blipFill>
            <a:blip r:embed="rId13"/>
            <a:stretch>
              <a:fillRect/>
            </a:stretch>
          </a:blipFill>
        </p:spPr>
        <p:txBody>
          <a:bodyPr/>
          <a:lstStyle/>
          <a:p>
            <a:endParaRPr lang="en-GB"/>
          </a:p>
        </p:txBody>
      </p:sp>
      <p:sp>
        <p:nvSpPr>
          <p:cNvPr id="21" name="Freeform 21"/>
          <p:cNvSpPr/>
          <p:nvPr/>
        </p:nvSpPr>
        <p:spPr>
          <a:xfrm>
            <a:off x="9248775" y="7474663"/>
            <a:ext cx="3297269" cy="2635333"/>
          </a:xfrm>
          <a:custGeom>
            <a:avLst/>
            <a:gdLst/>
            <a:ahLst/>
            <a:cxnLst/>
            <a:rect l="l" t="t" r="r" b="b"/>
            <a:pathLst>
              <a:path w="3297269" h="2635333">
                <a:moveTo>
                  <a:pt x="0" y="0"/>
                </a:moveTo>
                <a:lnTo>
                  <a:pt x="3297269" y="0"/>
                </a:lnTo>
                <a:lnTo>
                  <a:pt x="3297269" y="2635333"/>
                </a:lnTo>
                <a:lnTo>
                  <a:pt x="0" y="2635333"/>
                </a:lnTo>
                <a:lnTo>
                  <a:pt x="0" y="0"/>
                </a:lnTo>
                <a:close/>
              </a:path>
            </a:pathLst>
          </a:custGeom>
          <a:blipFill>
            <a:blip r:embed="rId14"/>
            <a:stretch>
              <a:fillRect/>
            </a:stretch>
          </a:blipFill>
        </p:spPr>
        <p:txBody>
          <a:bodyPr/>
          <a:lstStyle/>
          <a:p>
            <a:endParaRPr lang="en-GB"/>
          </a:p>
        </p:txBody>
      </p:sp>
      <p:sp>
        <p:nvSpPr>
          <p:cNvPr id="22" name="Freeform 22"/>
          <p:cNvSpPr/>
          <p:nvPr/>
        </p:nvSpPr>
        <p:spPr>
          <a:xfrm>
            <a:off x="12822269" y="7512566"/>
            <a:ext cx="2869773" cy="2559527"/>
          </a:xfrm>
          <a:custGeom>
            <a:avLst/>
            <a:gdLst/>
            <a:ahLst/>
            <a:cxnLst/>
            <a:rect l="l" t="t" r="r" b="b"/>
            <a:pathLst>
              <a:path w="2869773" h="2559527">
                <a:moveTo>
                  <a:pt x="0" y="0"/>
                </a:moveTo>
                <a:lnTo>
                  <a:pt x="2869773" y="0"/>
                </a:lnTo>
                <a:lnTo>
                  <a:pt x="2869773" y="2559527"/>
                </a:lnTo>
                <a:lnTo>
                  <a:pt x="0" y="2559527"/>
                </a:lnTo>
                <a:lnTo>
                  <a:pt x="0" y="0"/>
                </a:lnTo>
                <a:close/>
              </a:path>
            </a:pathLst>
          </a:custGeom>
          <a:blipFill>
            <a:blip r:embed="rId15"/>
            <a:stretch>
              <a:fillRect b="-49494"/>
            </a:stretch>
          </a:blipFill>
        </p:spPr>
        <p:txBody>
          <a:bodyPr/>
          <a:lstStyle/>
          <a:p>
            <a:endParaRPr lang="en-GB"/>
          </a:p>
        </p:txBody>
      </p:sp>
      <p:sp>
        <p:nvSpPr>
          <p:cNvPr id="23" name="Freeform 23"/>
          <p:cNvSpPr/>
          <p:nvPr/>
        </p:nvSpPr>
        <p:spPr>
          <a:xfrm>
            <a:off x="15143024" y="228776"/>
            <a:ext cx="2815248" cy="3753664"/>
          </a:xfrm>
          <a:custGeom>
            <a:avLst/>
            <a:gdLst/>
            <a:ahLst/>
            <a:cxnLst/>
            <a:rect l="l" t="t" r="r" b="b"/>
            <a:pathLst>
              <a:path w="2815248" h="3753664">
                <a:moveTo>
                  <a:pt x="0" y="0"/>
                </a:moveTo>
                <a:lnTo>
                  <a:pt x="2815247" y="0"/>
                </a:lnTo>
                <a:lnTo>
                  <a:pt x="2815247" y="3753663"/>
                </a:lnTo>
                <a:lnTo>
                  <a:pt x="0" y="3753663"/>
                </a:lnTo>
                <a:lnTo>
                  <a:pt x="0" y="0"/>
                </a:lnTo>
                <a:close/>
              </a:path>
            </a:pathLst>
          </a:custGeom>
          <a:blipFill>
            <a:blip r:embed="rId16"/>
            <a:stretch>
              <a:fillRect/>
            </a:stretch>
          </a:blipFill>
        </p:spPr>
        <p:txBody>
          <a:bodyPr/>
          <a:lstStyle/>
          <a:p>
            <a:endParaRPr lang="en-GB"/>
          </a:p>
        </p:txBody>
      </p:sp>
      <p:grpSp>
        <p:nvGrpSpPr>
          <p:cNvPr id="24" name="Group 24"/>
          <p:cNvGrpSpPr/>
          <p:nvPr/>
        </p:nvGrpSpPr>
        <p:grpSpPr>
          <a:xfrm>
            <a:off x="15968267" y="7474663"/>
            <a:ext cx="2054227" cy="2597430"/>
            <a:chOff x="0" y="0"/>
            <a:chExt cx="2738969" cy="3463240"/>
          </a:xfrm>
        </p:grpSpPr>
        <p:pic>
          <p:nvPicPr>
            <p:cNvPr id="25" name="Picture 25"/>
            <p:cNvPicPr>
              <a:picLocks noChangeAspect="1"/>
            </p:cNvPicPr>
            <p:nvPr/>
          </p:nvPicPr>
          <p:blipFill>
            <a:blip r:embed="rId17"/>
            <a:srcRect t="2583" b="2583"/>
            <a:stretch>
              <a:fillRect/>
            </a:stretch>
          </p:blipFill>
          <p:spPr>
            <a:xfrm>
              <a:off x="0" y="0"/>
              <a:ext cx="2738969" cy="3463240"/>
            </a:xfrm>
            <a:prstGeom prst="rect">
              <a:avLst/>
            </a:prstGeom>
          </p:spPr>
        </p:pic>
      </p:grpSp>
      <p:grpSp>
        <p:nvGrpSpPr>
          <p:cNvPr id="26" name="Group 26"/>
          <p:cNvGrpSpPr/>
          <p:nvPr/>
        </p:nvGrpSpPr>
        <p:grpSpPr>
          <a:xfrm>
            <a:off x="13762029" y="4163414"/>
            <a:ext cx="1930013" cy="3206080"/>
            <a:chOff x="0" y="0"/>
            <a:chExt cx="2573351" cy="4274773"/>
          </a:xfrm>
        </p:grpSpPr>
        <p:pic>
          <p:nvPicPr>
            <p:cNvPr id="27" name="Picture 27"/>
            <p:cNvPicPr>
              <a:picLocks noChangeAspect="1"/>
            </p:cNvPicPr>
            <p:nvPr/>
          </p:nvPicPr>
          <p:blipFill>
            <a:blip r:embed="rId18"/>
            <a:srcRect l="9818" r="9818"/>
            <a:stretch>
              <a:fillRect/>
            </a:stretch>
          </p:blipFill>
          <p:spPr>
            <a:xfrm>
              <a:off x="0" y="0"/>
              <a:ext cx="2573351" cy="4274773"/>
            </a:xfrm>
            <a:prstGeom prst="rect">
              <a:avLst/>
            </a:prstGeom>
          </p:spPr>
        </p:pic>
      </p:grpSp>
      <p:sp>
        <p:nvSpPr>
          <p:cNvPr id="28" name="Freeform 28"/>
          <p:cNvSpPr/>
          <p:nvPr/>
        </p:nvSpPr>
        <p:spPr>
          <a:xfrm>
            <a:off x="15796817" y="4163414"/>
            <a:ext cx="2350684" cy="3134245"/>
          </a:xfrm>
          <a:custGeom>
            <a:avLst/>
            <a:gdLst/>
            <a:ahLst/>
            <a:cxnLst/>
            <a:rect l="l" t="t" r="r" b="b"/>
            <a:pathLst>
              <a:path w="2350684" h="3134245">
                <a:moveTo>
                  <a:pt x="0" y="0"/>
                </a:moveTo>
                <a:lnTo>
                  <a:pt x="2350684" y="0"/>
                </a:lnTo>
                <a:lnTo>
                  <a:pt x="2350684" y="3134245"/>
                </a:lnTo>
                <a:lnTo>
                  <a:pt x="0" y="3134245"/>
                </a:lnTo>
                <a:lnTo>
                  <a:pt x="0" y="0"/>
                </a:lnTo>
                <a:close/>
              </a:path>
            </a:pathLst>
          </a:custGeom>
          <a:blipFill>
            <a:blip r:embed="rId19"/>
            <a:stretch>
              <a:fillRect/>
            </a:stretch>
          </a:blipFill>
        </p:spPr>
        <p:txBody>
          <a:bodyPr/>
          <a:lstStyle/>
          <a:p>
            <a:endParaRPr lang="en-GB"/>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34509B"/>
        </a:solidFill>
        <a:effectLst/>
      </p:bgPr>
    </p:bg>
    <p:spTree>
      <p:nvGrpSpPr>
        <p:cNvPr id="1" name=""/>
        <p:cNvGrpSpPr/>
        <p:nvPr/>
      </p:nvGrpSpPr>
      <p:grpSpPr>
        <a:xfrm>
          <a:off x="0" y="0"/>
          <a:ext cx="0" cy="0"/>
          <a:chOff x="0" y="0"/>
          <a:chExt cx="0" cy="0"/>
        </a:xfrm>
      </p:grpSpPr>
      <p:sp>
        <p:nvSpPr>
          <p:cNvPr id="2" name="TextBox 2"/>
          <p:cNvSpPr txBox="1"/>
          <p:nvPr/>
        </p:nvSpPr>
        <p:spPr>
          <a:xfrm>
            <a:off x="5734124" y="876300"/>
            <a:ext cx="6819751" cy="876300"/>
          </a:xfrm>
          <a:prstGeom prst="rect">
            <a:avLst/>
          </a:prstGeom>
        </p:spPr>
        <p:txBody>
          <a:bodyPr lIns="0" tIns="0" rIns="0" bIns="0" rtlCol="0" anchor="t">
            <a:spAutoFit/>
          </a:bodyPr>
          <a:lstStyle/>
          <a:p>
            <a:pPr algn="ctr">
              <a:lnSpc>
                <a:spcPts val="5759"/>
              </a:lnSpc>
              <a:spcBef>
                <a:spcPct val="0"/>
              </a:spcBef>
            </a:pPr>
            <a:r>
              <a:rPr lang="en-US" sz="4799" b="1" spc="-23">
                <a:solidFill>
                  <a:srgbClr val="FFFFFF"/>
                </a:solidFill>
                <a:latin typeface="Evolventa Bold"/>
                <a:ea typeface="Evolventa Bold"/>
                <a:cs typeface="Evolventa Bold"/>
                <a:sym typeface="Evolventa Bold"/>
              </a:rPr>
              <a:t>Words from our families</a:t>
            </a:r>
          </a:p>
        </p:txBody>
      </p:sp>
      <p:sp>
        <p:nvSpPr>
          <p:cNvPr id="3" name="Freeform 3"/>
          <p:cNvSpPr/>
          <p:nvPr/>
        </p:nvSpPr>
        <p:spPr>
          <a:xfrm>
            <a:off x="669307" y="619125"/>
            <a:ext cx="4650614" cy="4168113"/>
          </a:xfrm>
          <a:custGeom>
            <a:avLst/>
            <a:gdLst/>
            <a:ahLst/>
            <a:cxnLst/>
            <a:rect l="l" t="t" r="r" b="b"/>
            <a:pathLst>
              <a:path w="4650614" h="4168113">
                <a:moveTo>
                  <a:pt x="0" y="0"/>
                </a:moveTo>
                <a:lnTo>
                  <a:pt x="4650614" y="0"/>
                </a:lnTo>
                <a:lnTo>
                  <a:pt x="4650614" y="4168113"/>
                </a:lnTo>
                <a:lnTo>
                  <a:pt x="0" y="41681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4" name="TextBox 4"/>
          <p:cNvSpPr txBox="1"/>
          <p:nvPr/>
        </p:nvSpPr>
        <p:spPr>
          <a:xfrm>
            <a:off x="527471" y="1114973"/>
            <a:ext cx="4650614" cy="2114401"/>
          </a:xfrm>
          <a:prstGeom prst="rect">
            <a:avLst/>
          </a:prstGeom>
        </p:spPr>
        <p:txBody>
          <a:bodyPr lIns="0" tIns="0" rIns="0" bIns="0" rtlCol="0" anchor="t">
            <a:spAutoFit/>
          </a:bodyPr>
          <a:lstStyle/>
          <a:p>
            <a:pPr algn="ctr">
              <a:lnSpc>
                <a:spcPts val="4200"/>
              </a:lnSpc>
              <a:spcBef>
                <a:spcPct val="0"/>
              </a:spcBef>
            </a:pPr>
            <a:r>
              <a:rPr lang="en-US" sz="3000">
                <a:solidFill>
                  <a:srgbClr val="000000"/>
                </a:solidFill>
                <a:latin typeface="Canva Sans"/>
                <a:ea typeface="Canva Sans"/>
                <a:cs typeface="Canva Sans"/>
                <a:sym typeface="Canva Sans"/>
              </a:rPr>
              <a:t>Keep up the great work, you are making such a huge positive impact on our lives</a:t>
            </a:r>
          </a:p>
        </p:txBody>
      </p:sp>
      <p:sp>
        <p:nvSpPr>
          <p:cNvPr id="5" name="Freeform 5"/>
          <p:cNvSpPr/>
          <p:nvPr/>
        </p:nvSpPr>
        <p:spPr>
          <a:xfrm>
            <a:off x="5964217" y="2517300"/>
            <a:ext cx="6469094" cy="5943480"/>
          </a:xfrm>
          <a:custGeom>
            <a:avLst/>
            <a:gdLst/>
            <a:ahLst/>
            <a:cxnLst/>
            <a:rect l="l" t="t" r="r" b="b"/>
            <a:pathLst>
              <a:path w="6469094" h="5943480">
                <a:moveTo>
                  <a:pt x="0" y="0"/>
                </a:moveTo>
                <a:lnTo>
                  <a:pt x="6469094" y="0"/>
                </a:lnTo>
                <a:lnTo>
                  <a:pt x="6469094" y="5943480"/>
                </a:lnTo>
                <a:lnTo>
                  <a:pt x="0" y="59434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6" name="TextBox 6"/>
          <p:cNvSpPr txBox="1"/>
          <p:nvPr/>
        </p:nvSpPr>
        <p:spPr>
          <a:xfrm>
            <a:off x="6473596" y="3578139"/>
            <a:ext cx="5340809" cy="3764652"/>
          </a:xfrm>
          <a:prstGeom prst="rect">
            <a:avLst/>
          </a:prstGeom>
        </p:spPr>
        <p:txBody>
          <a:bodyPr lIns="0" tIns="0" rIns="0" bIns="0" rtlCol="0" anchor="t">
            <a:spAutoFit/>
          </a:bodyPr>
          <a:lstStyle/>
          <a:p>
            <a:pPr algn="ctr">
              <a:lnSpc>
                <a:spcPts val="3757"/>
              </a:lnSpc>
              <a:spcBef>
                <a:spcPct val="0"/>
              </a:spcBef>
            </a:pPr>
            <a:r>
              <a:rPr lang="en-US" sz="2683">
                <a:solidFill>
                  <a:srgbClr val="000000"/>
                </a:solidFill>
                <a:latin typeface="Canva Sans"/>
                <a:ea typeface="Canva Sans"/>
                <a:cs typeface="Canva Sans"/>
                <a:sym typeface="Canva Sans"/>
              </a:rPr>
              <a:t>Big thanks again to everyone involved in these sessions they are an absolute lifeline for the children and their parents .It's so amazing to see the children interact with each other and form friendships in a safe environment.</a:t>
            </a:r>
          </a:p>
        </p:txBody>
      </p:sp>
      <p:sp>
        <p:nvSpPr>
          <p:cNvPr id="7" name="Freeform 7"/>
          <p:cNvSpPr/>
          <p:nvPr/>
        </p:nvSpPr>
        <p:spPr>
          <a:xfrm>
            <a:off x="13077607" y="619125"/>
            <a:ext cx="4650614" cy="4168113"/>
          </a:xfrm>
          <a:custGeom>
            <a:avLst/>
            <a:gdLst/>
            <a:ahLst/>
            <a:cxnLst/>
            <a:rect l="l" t="t" r="r" b="b"/>
            <a:pathLst>
              <a:path w="4650614" h="4168113">
                <a:moveTo>
                  <a:pt x="0" y="0"/>
                </a:moveTo>
                <a:lnTo>
                  <a:pt x="4650614" y="0"/>
                </a:lnTo>
                <a:lnTo>
                  <a:pt x="4650614" y="4168113"/>
                </a:lnTo>
                <a:lnTo>
                  <a:pt x="0" y="416811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8" name="TextBox 8"/>
          <p:cNvSpPr txBox="1"/>
          <p:nvPr/>
        </p:nvSpPr>
        <p:spPr>
          <a:xfrm>
            <a:off x="13464449" y="1033432"/>
            <a:ext cx="3876930" cy="2277482"/>
          </a:xfrm>
          <a:prstGeom prst="rect">
            <a:avLst/>
          </a:prstGeom>
        </p:spPr>
        <p:txBody>
          <a:bodyPr lIns="0" tIns="0" rIns="0" bIns="0" rtlCol="0" anchor="t">
            <a:spAutoFit/>
          </a:bodyPr>
          <a:lstStyle/>
          <a:p>
            <a:pPr algn="ctr">
              <a:lnSpc>
                <a:spcPts val="3640"/>
              </a:lnSpc>
              <a:spcBef>
                <a:spcPct val="0"/>
              </a:spcBef>
            </a:pPr>
            <a:r>
              <a:rPr lang="en-US" sz="2600">
                <a:solidFill>
                  <a:srgbClr val="000000"/>
                </a:solidFill>
                <a:latin typeface="Canva Sans"/>
                <a:ea typeface="Canva Sans"/>
                <a:cs typeface="Canva Sans"/>
                <a:sym typeface="Canva Sans"/>
              </a:rPr>
              <a:t>We love the TCAH and what is on offer. They have been such a fantastic support to our family.</a:t>
            </a:r>
          </a:p>
        </p:txBody>
      </p:sp>
      <p:sp>
        <p:nvSpPr>
          <p:cNvPr id="9" name="Freeform 9"/>
          <p:cNvSpPr/>
          <p:nvPr/>
        </p:nvSpPr>
        <p:spPr>
          <a:xfrm>
            <a:off x="527471" y="5172488"/>
            <a:ext cx="4650614" cy="4272752"/>
          </a:xfrm>
          <a:custGeom>
            <a:avLst/>
            <a:gdLst/>
            <a:ahLst/>
            <a:cxnLst/>
            <a:rect l="l" t="t" r="r" b="b"/>
            <a:pathLst>
              <a:path w="4650614" h="4272752">
                <a:moveTo>
                  <a:pt x="0" y="0"/>
                </a:moveTo>
                <a:lnTo>
                  <a:pt x="4650614" y="0"/>
                </a:lnTo>
                <a:lnTo>
                  <a:pt x="4650614" y="4272752"/>
                </a:lnTo>
                <a:lnTo>
                  <a:pt x="0" y="427275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0" name="TextBox 10"/>
          <p:cNvSpPr txBox="1"/>
          <p:nvPr/>
        </p:nvSpPr>
        <p:spPr>
          <a:xfrm>
            <a:off x="1028700" y="5694835"/>
            <a:ext cx="3549709" cy="2726964"/>
          </a:xfrm>
          <a:prstGeom prst="rect">
            <a:avLst/>
          </a:prstGeom>
        </p:spPr>
        <p:txBody>
          <a:bodyPr lIns="0" tIns="0" rIns="0" bIns="0" rtlCol="0" anchor="t">
            <a:spAutoFit/>
          </a:bodyPr>
          <a:lstStyle/>
          <a:p>
            <a:pPr algn="ctr">
              <a:lnSpc>
                <a:spcPts val="4411"/>
              </a:lnSpc>
              <a:spcBef>
                <a:spcPct val="0"/>
              </a:spcBef>
            </a:pPr>
            <a:r>
              <a:rPr lang="en-US" sz="3151">
                <a:solidFill>
                  <a:srgbClr val="000000"/>
                </a:solidFill>
                <a:latin typeface="Canva Sans"/>
                <a:ea typeface="Canva Sans"/>
                <a:cs typeface="Canva Sans"/>
                <a:sym typeface="Canva Sans"/>
              </a:rPr>
              <a:t>I think what you offer is so vital and needed for autistic girls. Thank you.</a:t>
            </a:r>
          </a:p>
        </p:txBody>
      </p:sp>
      <p:sp>
        <p:nvSpPr>
          <p:cNvPr id="11" name="Freeform 11"/>
          <p:cNvSpPr/>
          <p:nvPr/>
        </p:nvSpPr>
        <p:spPr>
          <a:xfrm rot="85139">
            <a:off x="12802314" y="5552803"/>
            <a:ext cx="5201200" cy="4147957"/>
          </a:xfrm>
          <a:custGeom>
            <a:avLst/>
            <a:gdLst/>
            <a:ahLst/>
            <a:cxnLst/>
            <a:rect l="l" t="t" r="r" b="b"/>
            <a:pathLst>
              <a:path w="5201200" h="4147957">
                <a:moveTo>
                  <a:pt x="0" y="0"/>
                </a:moveTo>
                <a:lnTo>
                  <a:pt x="5201200" y="0"/>
                </a:lnTo>
                <a:lnTo>
                  <a:pt x="5201200" y="4147957"/>
                </a:lnTo>
                <a:lnTo>
                  <a:pt x="0" y="414795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2" name="TextBox 12"/>
          <p:cNvSpPr txBox="1"/>
          <p:nvPr/>
        </p:nvSpPr>
        <p:spPr>
          <a:xfrm>
            <a:off x="13117052" y="6077154"/>
            <a:ext cx="4611169" cy="3181146"/>
          </a:xfrm>
          <a:prstGeom prst="rect">
            <a:avLst/>
          </a:prstGeom>
        </p:spPr>
        <p:txBody>
          <a:bodyPr lIns="0" tIns="0" rIns="0" bIns="0" rtlCol="0" anchor="t">
            <a:spAutoFit/>
          </a:bodyPr>
          <a:lstStyle/>
          <a:p>
            <a:pPr algn="ctr">
              <a:lnSpc>
                <a:spcPts val="3161"/>
              </a:lnSpc>
            </a:pPr>
            <a:r>
              <a:rPr lang="en-US" sz="2258" b="1" spc="85">
                <a:solidFill>
                  <a:srgbClr val="000000"/>
                </a:solidFill>
                <a:latin typeface="Canva Sans Bold"/>
                <a:ea typeface="Canva Sans Bold"/>
                <a:cs typeface="Canva Sans Bold"/>
                <a:sym typeface="Canva Sans Bold"/>
              </a:rPr>
              <a:t>THE ACTIVITY SESSIONS ALLOW MY CHILD TO ENGAGE WITH CHILDREN WITH SIMILAR NEEDS, IN AN ENVIRONMENT WHERE THEY WON'T BE JUDGED ON THEIR DIFFERENCES.</a:t>
            </a:r>
          </a:p>
          <a:p>
            <a:pPr marL="0" lvl="0" indent="0" algn="ctr">
              <a:lnSpc>
                <a:spcPts val="3161"/>
              </a:lnSpc>
              <a:spcBef>
                <a:spcPct val="0"/>
              </a:spcBef>
            </a:pPr>
            <a:endParaRPr lang="en-US" sz="2258" b="1" spc="85">
              <a:solidFill>
                <a:srgbClr val="000000"/>
              </a:solidFill>
              <a:latin typeface="Canva Sans Bold"/>
              <a:ea typeface="Canva Sans Bold"/>
              <a:cs typeface="Canva Sans Bold"/>
              <a:sym typeface="Canva Sans Bo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4509B"/>
        </a:solidFill>
        <a:effectLst/>
      </p:bgPr>
    </p:bg>
    <p:spTree>
      <p:nvGrpSpPr>
        <p:cNvPr id="1" name=""/>
        <p:cNvGrpSpPr/>
        <p:nvPr/>
      </p:nvGrpSpPr>
      <p:grpSpPr>
        <a:xfrm>
          <a:off x="0" y="0"/>
          <a:ext cx="0" cy="0"/>
          <a:chOff x="0" y="0"/>
          <a:chExt cx="0" cy="0"/>
        </a:xfrm>
      </p:grpSpPr>
      <p:grpSp>
        <p:nvGrpSpPr>
          <p:cNvPr id="2" name="Group 2"/>
          <p:cNvGrpSpPr/>
          <p:nvPr/>
        </p:nvGrpSpPr>
        <p:grpSpPr>
          <a:xfrm>
            <a:off x="12180930" y="2467277"/>
            <a:ext cx="5856032" cy="4610508"/>
            <a:chOff x="0" y="0"/>
            <a:chExt cx="1521935" cy="1198233"/>
          </a:xfrm>
        </p:grpSpPr>
        <p:sp>
          <p:nvSpPr>
            <p:cNvPr id="3" name="Freeform 3"/>
            <p:cNvSpPr/>
            <p:nvPr/>
          </p:nvSpPr>
          <p:spPr>
            <a:xfrm>
              <a:off x="0" y="0"/>
              <a:ext cx="1521946" cy="1198233"/>
            </a:xfrm>
            <a:custGeom>
              <a:avLst/>
              <a:gdLst/>
              <a:ahLst/>
              <a:cxnLst/>
              <a:rect l="l" t="t" r="r" b="b"/>
              <a:pathLst>
                <a:path w="1521946" h="1198233">
                  <a:moveTo>
                    <a:pt x="1227425" y="0"/>
                  </a:moveTo>
                  <a:lnTo>
                    <a:pt x="282407" y="0"/>
                  </a:lnTo>
                  <a:cubicBezTo>
                    <a:pt x="126426" y="0"/>
                    <a:pt x="0" y="123512"/>
                    <a:pt x="0" y="541021"/>
                  </a:cubicBezTo>
                  <a:cubicBezTo>
                    <a:pt x="0" y="873202"/>
                    <a:pt x="66279" y="968343"/>
                    <a:pt x="162037" y="1012484"/>
                  </a:cubicBezTo>
                  <a:lnTo>
                    <a:pt x="162037" y="1198233"/>
                  </a:lnTo>
                  <a:lnTo>
                    <a:pt x="353844" y="1038765"/>
                  </a:lnTo>
                  <a:lnTo>
                    <a:pt x="1227425" y="1038765"/>
                  </a:lnTo>
                  <a:cubicBezTo>
                    <a:pt x="1395497" y="1038765"/>
                    <a:pt x="1521935" y="915253"/>
                    <a:pt x="1521935" y="540933"/>
                  </a:cubicBezTo>
                  <a:cubicBezTo>
                    <a:pt x="1521946" y="123512"/>
                    <a:pt x="1395497" y="0"/>
                    <a:pt x="1227425" y="0"/>
                  </a:cubicBezTo>
                  <a:close/>
                </a:path>
              </a:pathLst>
            </a:custGeom>
            <a:solidFill>
              <a:srgbClr val="FA730B"/>
            </a:solidFill>
          </p:spPr>
          <p:txBody>
            <a:bodyPr/>
            <a:lstStyle/>
            <a:p>
              <a:endParaRPr lang="en-GB"/>
            </a:p>
          </p:txBody>
        </p:sp>
        <p:sp>
          <p:nvSpPr>
            <p:cNvPr id="4" name="TextBox 4"/>
            <p:cNvSpPr txBox="1"/>
            <p:nvPr/>
          </p:nvSpPr>
          <p:spPr>
            <a:xfrm>
              <a:off x="0" y="9525"/>
              <a:ext cx="1521935" cy="998208"/>
            </a:xfrm>
            <a:prstGeom prst="rect">
              <a:avLst/>
            </a:prstGeom>
          </p:spPr>
          <p:txBody>
            <a:bodyPr lIns="50800" tIns="50800" rIns="50800" bIns="50800" rtlCol="0" anchor="ctr"/>
            <a:lstStyle/>
            <a:p>
              <a:pPr algn="ctr">
                <a:lnSpc>
                  <a:spcPts val="2597"/>
                </a:lnSpc>
              </a:pPr>
              <a:r>
                <a:rPr lang="en-US" sz="1855" spc="166">
                  <a:solidFill>
                    <a:srgbClr val="34509B"/>
                  </a:solidFill>
                  <a:latin typeface="Hussar Bold"/>
                  <a:ea typeface="Hussar Bold"/>
                  <a:cs typeface="Hussar Bold"/>
                  <a:sym typeface="Hussar Bold"/>
                </a:rPr>
                <a:t>"We are ever thankful for any additional services to support families who are undergoing Autism assessments or wanting more information and advice. We're pleased that parent carers voices have been heard in the development of these services"</a:t>
              </a:r>
            </a:p>
            <a:p>
              <a:pPr algn="ctr">
                <a:lnSpc>
                  <a:spcPts val="2597"/>
                </a:lnSpc>
              </a:pPr>
              <a:r>
                <a:rPr lang="en-US" sz="1855" spc="166">
                  <a:solidFill>
                    <a:srgbClr val="000000"/>
                  </a:solidFill>
                  <a:latin typeface="Hussar Bold"/>
                  <a:ea typeface="Hussar Bold"/>
                  <a:cs typeface="Hussar Bold"/>
                  <a:sym typeface="Hussar Bold"/>
                </a:rPr>
                <a:t>Jayne Stevens PODS </a:t>
              </a:r>
            </a:p>
            <a:p>
              <a:pPr algn="ctr">
                <a:lnSpc>
                  <a:spcPts val="2597"/>
                </a:lnSpc>
              </a:pPr>
              <a:endParaRPr lang="en-US" sz="1855" spc="166">
                <a:solidFill>
                  <a:srgbClr val="000000"/>
                </a:solidFill>
                <a:latin typeface="Hussar Bold"/>
                <a:ea typeface="Hussar Bold"/>
                <a:cs typeface="Hussar Bold"/>
                <a:sym typeface="Hussar Bold"/>
              </a:endParaRPr>
            </a:p>
          </p:txBody>
        </p:sp>
      </p:grpSp>
      <p:grpSp>
        <p:nvGrpSpPr>
          <p:cNvPr id="5" name="Group 5"/>
          <p:cNvGrpSpPr/>
          <p:nvPr/>
        </p:nvGrpSpPr>
        <p:grpSpPr>
          <a:xfrm>
            <a:off x="458199" y="162023"/>
            <a:ext cx="3646334" cy="4167239"/>
            <a:chOff x="0" y="0"/>
            <a:chExt cx="711200" cy="812800"/>
          </a:xfrm>
        </p:grpSpPr>
        <p:sp>
          <p:nvSpPr>
            <p:cNvPr id="6" name="Freeform 6"/>
            <p:cNvSpPr/>
            <p:nvPr/>
          </p:nvSpPr>
          <p:spPr>
            <a:xfrm>
              <a:off x="0" y="0"/>
              <a:ext cx="711200" cy="812800"/>
            </a:xfrm>
            <a:custGeom>
              <a:avLst/>
              <a:gdLst/>
              <a:ahLst/>
              <a:cxnLst/>
              <a:rect l="l" t="t" r="r" b="b"/>
              <a:pathLst>
                <a:path w="711200" h="812800">
                  <a:moveTo>
                    <a:pt x="355600" y="0"/>
                  </a:moveTo>
                  <a:lnTo>
                    <a:pt x="499725" y="159329"/>
                  </a:lnTo>
                  <a:lnTo>
                    <a:pt x="711200" y="203200"/>
                  </a:lnTo>
                  <a:lnTo>
                    <a:pt x="643849" y="406400"/>
                  </a:lnTo>
                  <a:lnTo>
                    <a:pt x="711200" y="609600"/>
                  </a:lnTo>
                  <a:lnTo>
                    <a:pt x="499725" y="653471"/>
                  </a:lnTo>
                  <a:lnTo>
                    <a:pt x="355600" y="812800"/>
                  </a:lnTo>
                  <a:lnTo>
                    <a:pt x="211475" y="653471"/>
                  </a:lnTo>
                  <a:lnTo>
                    <a:pt x="0" y="609600"/>
                  </a:lnTo>
                  <a:lnTo>
                    <a:pt x="67351" y="406400"/>
                  </a:lnTo>
                  <a:lnTo>
                    <a:pt x="0" y="203200"/>
                  </a:lnTo>
                  <a:lnTo>
                    <a:pt x="211475" y="159329"/>
                  </a:lnTo>
                  <a:lnTo>
                    <a:pt x="355600" y="0"/>
                  </a:lnTo>
                  <a:close/>
                </a:path>
              </a:pathLst>
            </a:custGeom>
            <a:solidFill>
              <a:srgbClr val="FA730B"/>
            </a:solidFill>
          </p:spPr>
          <p:txBody>
            <a:bodyPr/>
            <a:lstStyle/>
            <a:p>
              <a:endParaRPr lang="en-GB"/>
            </a:p>
          </p:txBody>
        </p:sp>
        <p:sp>
          <p:nvSpPr>
            <p:cNvPr id="7" name="TextBox 7"/>
            <p:cNvSpPr txBox="1"/>
            <p:nvPr/>
          </p:nvSpPr>
          <p:spPr>
            <a:xfrm>
              <a:off x="88900" y="136525"/>
              <a:ext cx="533400" cy="511175"/>
            </a:xfrm>
            <a:prstGeom prst="rect">
              <a:avLst/>
            </a:prstGeom>
          </p:spPr>
          <p:txBody>
            <a:bodyPr lIns="50800" tIns="50800" rIns="50800" bIns="50800" rtlCol="0" anchor="ctr"/>
            <a:lstStyle/>
            <a:p>
              <a:pPr algn="ctr">
                <a:lnSpc>
                  <a:spcPts val="2597"/>
                </a:lnSpc>
              </a:pPr>
              <a:endParaRPr/>
            </a:p>
          </p:txBody>
        </p:sp>
      </p:grpSp>
      <p:sp>
        <p:nvSpPr>
          <p:cNvPr id="8" name="TextBox 8"/>
          <p:cNvSpPr txBox="1"/>
          <p:nvPr/>
        </p:nvSpPr>
        <p:spPr>
          <a:xfrm>
            <a:off x="4430093" y="1817398"/>
            <a:ext cx="7572926" cy="7241460"/>
          </a:xfrm>
          <a:prstGeom prst="rect">
            <a:avLst/>
          </a:prstGeom>
        </p:spPr>
        <p:txBody>
          <a:bodyPr lIns="0" tIns="0" rIns="0" bIns="0" rtlCol="0" anchor="t">
            <a:spAutoFit/>
          </a:bodyPr>
          <a:lstStyle/>
          <a:p>
            <a:pPr algn="ctr">
              <a:lnSpc>
                <a:spcPts val="3014"/>
              </a:lnSpc>
              <a:spcBef>
                <a:spcPct val="0"/>
              </a:spcBef>
            </a:pPr>
            <a:r>
              <a:rPr lang="en-US" sz="2153" spc="193">
                <a:solidFill>
                  <a:srgbClr val="FA730B"/>
                </a:solidFill>
                <a:latin typeface="DejaVu Sans Light"/>
                <a:ea typeface="DejaVu Sans Light"/>
                <a:cs typeface="DejaVu Sans Light"/>
                <a:sym typeface="DejaVu Sans Light"/>
              </a:rPr>
              <a:t>Children, young people, and families can now access more support, as the Telford Children’s Autism Hub is expanding their current offer of post diagnosis support, thanks to additional funding from NHS Shropshire, Telford and Wrekin.</a:t>
            </a:r>
          </a:p>
          <a:p>
            <a:pPr algn="ctr">
              <a:lnSpc>
                <a:spcPts val="3014"/>
              </a:lnSpc>
              <a:spcBef>
                <a:spcPct val="0"/>
              </a:spcBef>
            </a:pPr>
            <a:r>
              <a:rPr lang="en-US" sz="2153" spc="193">
                <a:solidFill>
                  <a:srgbClr val="FA730B"/>
                </a:solidFill>
                <a:latin typeface="DejaVu Sans Light"/>
                <a:ea typeface="DejaVu Sans Light"/>
                <a:cs typeface="DejaVu Sans Light"/>
                <a:sym typeface="DejaVu Sans Light"/>
              </a:rPr>
              <a:t> </a:t>
            </a:r>
          </a:p>
          <a:p>
            <a:pPr algn="ctr">
              <a:lnSpc>
                <a:spcPts val="3014"/>
              </a:lnSpc>
              <a:spcBef>
                <a:spcPct val="0"/>
              </a:spcBef>
            </a:pPr>
            <a:r>
              <a:rPr lang="en-US" sz="2153" spc="193">
                <a:solidFill>
                  <a:srgbClr val="FA730B"/>
                </a:solidFill>
                <a:latin typeface="DejaVu Sans Light"/>
                <a:ea typeface="DejaVu Sans Light"/>
                <a:cs typeface="DejaVu Sans Light"/>
                <a:sym typeface="DejaVu Sans Light"/>
              </a:rPr>
              <a:t>The extra funding means the Hub is also able to offer information, advice and support for families at the pre-diagnosis stage and who are on the pathway awaiting an Autism assessment. </a:t>
            </a:r>
          </a:p>
          <a:p>
            <a:pPr algn="ctr">
              <a:lnSpc>
                <a:spcPts val="3014"/>
              </a:lnSpc>
              <a:spcBef>
                <a:spcPct val="0"/>
              </a:spcBef>
            </a:pPr>
            <a:r>
              <a:rPr lang="en-US" sz="2153" spc="193">
                <a:solidFill>
                  <a:srgbClr val="FA730B"/>
                </a:solidFill>
                <a:latin typeface="DejaVu Sans Light"/>
                <a:ea typeface="DejaVu Sans Light"/>
                <a:cs typeface="DejaVu Sans Light"/>
                <a:sym typeface="DejaVu Sans Light"/>
              </a:rPr>
              <a:t> </a:t>
            </a:r>
          </a:p>
          <a:p>
            <a:pPr algn="ctr">
              <a:lnSpc>
                <a:spcPts val="3014"/>
              </a:lnSpc>
              <a:spcBef>
                <a:spcPct val="0"/>
              </a:spcBef>
            </a:pPr>
            <a:r>
              <a:rPr lang="en-US" sz="2153" spc="193">
                <a:solidFill>
                  <a:srgbClr val="FA730B"/>
                </a:solidFill>
                <a:latin typeface="DejaVu Sans Light"/>
                <a:ea typeface="DejaVu Sans Light"/>
                <a:cs typeface="DejaVu Sans Light"/>
                <a:sym typeface="DejaVu Sans Light"/>
              </a:rPr>
              <a:t>Families can access the service if their child or young person is 0-18 years old and lives in Telford and Wrekin. </a:t>
            </a:r>
          </a:p>
          <a:p>
            <a:pPr algn="ctr">
              <a:lnSpc>
                <a:spcPts val="3014"/>
              </a:lnSpc>
              <a:spcBef>
                <a:spcPct val="0"/>
              </a:spcBef>
            </a:pPr>
            <a:r>
              <a:rPr lang="en-US" sz="2153" spc="193">
                <a:solidFill>
                  <a:srgbClr val="FA730B"/>
                </a:solidFill>
                <a:latin typeface="DejaVu Sans Light"/>
                <a:ea typeface="DejaVu Sans Light"/>
                <a:cs typeface="DejaVu Sans Light"/>
                <a:sym typeface="DejaVu Sans Light"/>
              </a:rPr>
              <a:t> </a:t>
            </a:r>
          </a:p>
          <a:p>
            <a:pPr algn="ctr">
              <a:lnSpc>
                <a:spcPts val="3014"/>
              </a:lnSpc>
              <a:spcBef>
                <a:spcPct val="0"/>
              </a:spcBef>
            </a:pPr>
            <a:r>
              <a:rPr lang="en-US" sz="2153" spc="193">
                <a:solidFill>
                  <a:srgbClr val="FA730B"/>
                </a:solidFill>
                <a:latin typeface="DejaVu Sans Light"/>
                <a:ea typeface="DejaVu Sans Light"/>
                <a:cs typeface="DejaVu Sans Light"/>
                <a:sym typeface="DejaVu Sans Light"/>
              </a:rPr>
              <a:t>The Hub is funded by Telford &amp; Wrekin Council and NHS Shropshire, Telford and Wrekin. </a:t>
            </a:r>
          </a:p>
        </p:txBody>
      </p:sp>
      <p:sp>
        <p:nvSpPr>
          <p:cNvPr id="9" name="Freeform 9"/>
          <p:cNvSpPr/>
          <p:nvPr/>
        </p:nvSpPr>
        <p:spPr>
          <a:xfrm>
            <a:off x="4430093" y="1023165"/>
            <a:ext cx="7315200" cy="649224"/>
          </a:xfrm>
          <a:custGeom>
            <a:avLst/>
            <a:gdLst/>
            <a:ahLst/>
            <a:cxnLst/>
            <a:rect l="l" t="t" r="r" b="b"/>
            <a:pathLst>
              <a:path w="7315200" h="649224">
                <a:moveTo>
                  <a:pt x="0" y="0"/>
                </a:moveTo>
                <a:lnTo>
                  <a:pt x="7315200" y="0"/>
                </a:lnTo>
                <a:lnTo>
                  <a:pt x="7315200" y="649224"/>
                </a:lnTo>
                <a:lnTo>
                  <a:pt x="0" y="6492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0" name="TextBox 10"/>
          <p:cNvSpPr txBox="1"/>
          <p:nvPr/>
        </p:nvSpPr>
        <p:spPr>
          <a:xfrm>
            <a:off x="458199" y="1624764"/>
            <a:ext cx="3646334" cy="842513"/>
          </a:xfrm>
          <a:prstGeom prst="rect">
            <a:avLst/>
          </a:prstGeom>
        </p:spPr>
        <p:txBody>
          <a:bodyPr lIns="0" tIns="0" rIns="0" bIns="0" rtlCol="0" anchor="t">
            <a:spAutoFit/>
          </a:bodyPr>
          <a:lstStyle/>
          <a:p>
            <a:pPr algn="ctr">
              <a:lnSpc>
                <a:spcPts val="3437"/>
              </a:lnSpc>
            </a:pPr>
            <a:r>
              <a:rPr lang="en-US" sz="2455" spc="220">
                <a:solidFill>
                  <a:srgbClr val="FFFFFF"/>
                </a:solidFill>
                <a:latin typeface="Hussar Bold"/>
                <a:ea typeface="Hussar Bold"/>
                <a:cs typeface="Hussar Bold"/>
                <a:sym typeface="Hussar Bold"/>
              </a:rPr>
              <a:t>Pre-diagnosis</a:t>
            </a:r>
          </a:p>
          <a:p>
            <a:pPr algn="ctr">
              <a:lnSpc>
                <a:spcPts val="3437"/>
              </a:lnSpc>
              <a:spcBef>
                <a:spcPct val="0"/>
              </a:spcBef>
            </a:pPr>
            <a:r>
              <a:rPr lang="en-US" sz="2455" spc="220">
                <a:solidFill>
                  <a:srgbClr val="FFFFFF"/>
                </a:solidFill>
                <a:latin typeface="Hussar Bold"/>
                <a:ea typeface="Hussar Bold"/>
                <a:cs typeface="Hussar Bold"/>
                <a:sym typeface="Hussar Bold"/>
              </a:rPr>
              <a:t>Offer</a:t>
            </a:r>
          </a:p>
        </p:txBody>
      </p:sp>
      <p:sp>
        <p:nvSpPr>
          <p:cNvPr id="11" name="Freeform 11"/>
          <p:cNvSpPr/>
          <p:nvPr/>
        </p:nvSpPr>
        <p:spPr>
          <a:xfrm>
            <a:off x="4558956" y="9261017"/>
            <a:ext cx="7315200" cy="649224"/>
          </a:xfrm>
          <a:custGeom>
            <a:avLst/>
            <a:gdLst/>
            <a:ahLst/>
            <a:cxnLst/>
            <a:rect l="l" t="t" r="r" b="b"/>
            <a:pathLst>
              <a:path w="7315200" h="649224">
                <a:moveTo>
                  <a:pt x="0" y="0"/>
                </a:moveTo>
                <a:lnTo>
                  <a:pt x="7315200" y="0"/>
                </a:lnTo>
                <a:lnTo>
                  <a:pt x="7315200" y="649224"/>
                </a:lnTo>
                <a:lnTo>
                  <a:pt x="0" y="6492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34509B"/>
        </a:solidFill>
        <a:effectLst/>
      </p:bgPr>
    </p:bg>
    <p:spTree>
      <p:nvGrpSpPr>
        <p:cNvPr id="1" name=""/>
        <p:cNvGrpSpPr/>
        <p:nvPr/>
      </p:nvGrpSpPr>
      <p:grpSpPr>
        <a:xfrm>
          <a:off x="0" y="0"/>
          <a:ext cx="0" cy="0"/>
          <a:chOff x="0" y="0"/>
          <a:chExt cx="0" cy="0"/>
        </a:xfrm>
      </p:grpSpPr>
      <p:sp>
        <p:nvSpPr>
          <p:cNvPr id="2" name="Freeform 2"/>
          <p:cNvSpPr/>
          <p:nvPr/>
        </p:nvSpPr>
        <p:spPr>
          <a:xfrm>
            <a:off x="6341662" y="2407890"/>
            <a:ext cx="5175014" cy="5194493"/>
          </a:xfrm>
          <a:custGeom>
            <a:avLst/>
            <a:gdLst/>
            <a:ahLst/>
            <a:cxnLst/>
            <a:rect l="l" t="t" r="r" b="b"/>
            <a:pathLst>
              <a:path w="5175014" h="5194493">
                <a:moveTo>
                  <a:pt x="0" y="0"/>
                </a:moveTo>
                <a:lnTo>
                  <a:pt x="5175013" y="0"/>
                </a:lnTo>
                <a:lnTo>
                  <a:pt x="5175013" y="5194493"/>
                </a:lnTo>
                <a:lnTo>
                  <a:pt x="0" y="5194493"/>
                </a:lnTo>
                <a:lnTo>
                  <a:pt x="0" y="0"/>
                </a:lnTo>
                <a:close/>
              </a:path>
            </a:pathLst>
          </a:custGeom>
          <a:blipFill>
            <a:blip r:embed="rId2"/>
            <a:stretch>
              <a:fillRect/>
            </a:stretch>
          </a:blipFill>
        </p:spPr>
        <p:txBody>
          <a:bodyPr/>
          <a:lstStyle/>
          <a:p>
            <a:endParaRPr lang="en-GB"/>
          </a:p>
        </p:txBody>
      </p:sp>
      <p:grpSp>
        <p:nvGrpSpPr>
          <p:cNvPr id="3" name="Group 3"/>
          <p:cNvGrpSpPr/>
          <p:nvPr/>
        </p:nvGrpSpPr>
        <p:grpSpPr>
          <a:xfrm>
            <a:off x="557880" y="595564"/>
            <a:ext cx="2700338" cy="3086100"/>
            <a:chOff x="0" y="0"/>
            <a:chExt cx="711200" cy="812800"/>
          </a:xfrm>
        </p:grpSpPr>
        <p:sp>
          <p:nvSpPr>
            <p:cNvPr id="4" name="Freeform 4"/>
            <p:cNvSpPr/>
            <p:nvPr/>
          </p:nvSpPr>
          <p:spPr>
            <a:xfrm>
              <a:off x="0" y="0"/>
              <a:ext cx="711200" cy="812800"/>
            </a:xfrm>
            <a:custGeom>
              <a:avLst/>
              <a:gdLst/>
              <a:ahLst/>
              <a:cxnLst/>
              <a:rect l="l" t="t" r="r" b="b"/>
              <a:pathLst>
                <a:path w="711200" h="812800">
                  <a:moveTo>
                    <a:pt x="355600" y="0"/>
                  </a:moveTo>
                  <a:lnTo>
                    <a:pt x="499725" y="159329"/>
                  </a:lnTo>
                  <a:lnTo>
                    <a:pt x="711200" y="203200"/>
                  </a:lnTo>
                  <a:lnTo>
                    <a:pt x="643849" y="406400"/>
                  </a:lnTo>
                  <a:lnTo>
                    <a:pt x="711200" y="609600"/>
                  </a:lnTo>
                  <a:lnTo>
                    <a:pt x="499725" y="653471"/>
                  </a:lnTo>
                  <a:lnTo>
                    <a:pt x="355600" y="812800"/>
                  </a:lnTo>
                  <a:lnTo>
                    <a:pt x="211475" y="653471"/>
                  </a:lnTo>
                  <a:lnTo>
                    <a:pt x="0" y="609600"/>
                  </a:lnTo>
                  <a:lnTo>
                    <a:pt x="67351" y="406400"/>
                  </a:lnTo>
                  <a:lnTo>
                    <a:pt x="0" y="203200"/>
                  </a:lnTo>
                  <a:lnTo>
                    <a:pt x="211475" y="159329"/>
                  </a:lnTo>
                  <a:lnTo>
                    <a:pt x="355600" y="0"/>
                  </a:lnTo>
                  <a:close/>
                </a:path>
              </a:pathLst>
            </a:custGeom>
            <a:solidFill>
              <a:srgbClr val="FA730B"/>
            </a:solidFill>
          </p:spPr>
          <p:txBody>
            <a:bodyPr/>
            <a:lstStyle/>
            <a:p>
              <a:endParaRPr lang="en-GB"/>
            </a:p>
          </p:txBody>
        </p:sp>
        <p:sp>
          <p:nvSpPr>
            <p:cNvPr id="5" name="TextBox 5"/>
            <p:cNvSpPr txBox="1"/>
            <p:nvPr/>
          </p:nvSpPr>
          <p:spPr>
            <a:xfrm>
              <a:off x="88900" y="136525"/>
              <a:ext cx="533400" cy="511175"/>
            </a:xfrm>
            <a:prstGeom prst="rect">
              <a:avLst/>
            </a:prstGeom>
          </p:spPr>
          <p:txBody>
            <a:bodyPr lIns="50800" tIns="50800" rIns="50800" bIns="50800" rtlCol="0" anchor="ctr"/>
            <a:lstStyle/>
            <a:p>
              <a:pPr algn="ctr">
                <a:lnSpc>
                  <a:spcPts val="2457"/>
                </a:lnSpc>
              </a:pPr>
              <a:r>
                <a:rPr lang="en-US" sz="1755" spc="157">
                  <a:solidFill>
                    <a:srgbClr val="34509B"/>
                  </a:solidFill>
                  <a:latin typeface="Hussar Bold"/>
                  <a:ea typeface="Hussar Bold"/>
                  <a:cs typeface="Hussar Bold"/>
                  <a:sym typeface="Hussar Bold"/>
                </a:rPr>
                <a:t>Participation</a:t>
              </a:r>
            </a:p>
          </p:txBody>
        </p:sp>
      </p:grpSp>
      <p:grpSp>
        <p:nvGrpSpPr>
          <p:cNvPr id="6" name="Group 6"/>
          <p:cNvGrpSpPr/>
          <p:nvPr/>
        </p:nvGrpSpPr>
        <p:grpSpPr>
          <a:xfrm>
            <a:off x="2707874" y="3741069"/>
            <a:ext cx="2700338" cy="3086100"/>
            <a:chOff x="0" y="0"/>
            <a:chExt cx="711200" cy="812800"/>
          </a:xfrm>
        </p:grpSpPr>
        <p:sp>
          <p:nvSpPr>
            <p:cNvPr id="7" name="Freeform 7"/>
            <p:cNvSpPr/>
            <p:nvPr/>
          </p:nvSpPr>
          <p:spPr>
            <a:xfrm>
              <a:off x="0" y="0"/>
              <a:ext cx="711200" cy="812800"/>
            </a:xfrm>
            <a:custGeom>
              <a:avLst/>
              <a:gdLst/>
              <a:ahLst/>
              <a:cxnLst/>
              <a:rect l="l" t="t" r="r" b="b"/>
              <a:pathLst>
                <a:path w="711200" h="812800">
                  <a:moveTo>
                    <a:pt x="355600" y="0"/>
                  </a:moveTo>
                  <a:lnTo>
                    <a:pt x="499725" y="159329"/>
                  </a:lnTo>
                  <a:lnTo>
                    <a:pt x="711200" y="203200"/>
                  </a:lnTo>
                  <a:lnTo>
                    <a:pt x="643849" y="406400"/>
                  </a:lnTo>
                  <a:lnTo>
                    <a:pt x="711200" y="609600"/>
                  </a:lnTo>
                  <a:lnTo>
                    <a:pt x="499725" y="653471"/>
                  </a:lnTo>
                  <a:lnTo>
                    <a:pt x="355600" y="812800"/>
                  </a:lnTo>
                  <a:lnTo>
                    <a:pt x="211475" y="653471"/>
                  </a:lnTo>
                  <a:lnTo>
                    <a:pt x="0" y="609600"/>
                  </a:lnTo>
                  <a:lnTo>
                    <a:pt x="67351" y="406400"/>
                  </a:lnTo>
                  <a:lnTo>
                    <a:pt x="0" y="203200"/>
                  </a:lnTo>
                  <a:lnTo>
                    <a:pt x="211475" y="159329"/>
                  </a:lnTo>
                  <a:lnTo>
                    <a:pt x="355600" y="0"/>
                  </a:lnTo>
                  <a:close/>
                </a:path>
              </a:pathLst>
            </a:custGeom>
            <a:solidFill>
              <a:srgbClr val="FA730B"/>
            </a:solidFill>
          </p:spPr>
          <p:txBody>
            <a:bodyPr/>
            <a:lstStyle/>
            <a:p>
              <a:endParaRPr lang="en-GB"/>
            </a:p>
          </p:txBody>
        </p:sp>
        <p:sp>
          <p:nvSpPr>
            <p:cNvPr id="8" name="TextBox 8"/>
            <p:cNvSpPr txBox="1"/>
            <p:nvPr/>
          </p:nvSpPr>
          <p:spPr>
            <a:xfrm>
              <a:off x="88900" y="136525"/>
              <a:ext cx="533400" cy="511175"/>
            </a:xfrm>
            <a:prstGeom prst="rect">
              <a:avLst/>
            </a:prstGeom>
          </p:spPr>
          <p:txBody>
            <a:bodyPr lIns="50800" tIns="50800" rIns="50800" bIns="50800" rtlCol="0" anchor="ctr"/>
            <a:lstStyle/>
            <a:p>
              <a:pPr algn="ctr">
                <a:lnSpc>
                  <a:spcPts val="2597"/>
                </a:lnSpc>
              </a:pPr>
              <a:r>
                <a:rPr lang="en-US" sz="1855" spc="166">
                  <a:solidFill>
                    <a:srgbClr val="34509B"/>
                  </a:solidFill>
                  <a:latin typeface="Hussar Bold"/>
                  <a:ea typeface="Hussar Bold"/>
                  <a:cs typeface="Hussar Bold"/>
                  <a:sym typeface="Hussar Bold"/>
                </a:rPr>
                <a:t>Make a Difference</a:t>
              </a:r>
            </a:p>
          </p:txBody>
        </p:sp>
      </p:grpSp>
      <p:grpSp>
        <p:nvGrpSpPr>
          <p:cNvPr id="9" name="Group 9"/>
          <p:cNvGrpSpPr/>
          <p:nvPr/>
        </p:nvGrpSpPr>
        <p:grpSpPr>
          <a:xfrm>
            <a:off x="14024501" y="576514"/>
            <a:ext cx="2700338" cy="3086100"/>
            <a:chOff x="0" y="0"/>
            <a:chExt cx="711200" cy="812800"/>
          </a:xfrm>
        </p:grpSpPr>
        <p:sp>
          <p:nvSpPr>
            <p:cNvPr id="10" name="Freeform 10"/>
            <p:cNvSpPr/>
            <p:nvPr/>
          </p:nvSpPr>
          <p:spPr>
            <a:xfrm>
              <a:off x="0" y="0"/>
              <a:ext cx="711200" cy="812800"/>
            </a:xfrm>
            <a:custGeom>
              <a:avLst/>
              <a:gdLst/>
              <a:ahLst/>
              <a:cxnLst/>
              <a:rect l="l" t="t" r="r" b="b"/>
              <a:pathLst>
                <a:path w="711200" h="812800">
                  <a:moveTo>
                    <a:pt x="355600" y="0"/>
                  </a:moveTo>
                  <a:lnTo>
                    <a:pt x="499725" y="159329"/>
                  </a:lnTo>
                  <a:lnTo>
                    <a:pt x="711200" y="203200"/>
                  </a:lnTo>
                  <a:lnTo>
                    <a:pt x="643849" y="406400"/>
                  </a:lnTo>
                  <a:lnTo>
                    <a:pt x="711200" y="609600"/>
                  </a:lnTo>
                  <a:lnTo>
                    <a:pt x="499725" y="653471"/>
                  </a:lnTo>
                  <a:lnTo>
                    <a:pt x="355600" y="812800"/>
                  </a:lnTo>
                  <a:lnTo>
                    <a:pt x="211475" y="653471"/>
                  </a:lnTo>
                  <a:lnTo>
                    <a:pt x="0" y="609600"/>
                  </a:lnTo>
                  <a:lnTo>
                    <a:pt x="67351" y="406400"/>
                  </a:lnTo>
                  <a:lnTo>
                    <a:pt x="0" y="203200"/>
                  </a:lnTo>
                  <a:lnTo>
                    <a:pt x="211475" y="159329"/>
                  </a:lnTo>
                  <a:lnTo>
                    <a:pt x="355600" y="0"/>
                  </a:lnTo>
                  <a:close/>
                </a:path>
              </a:pathLst>
            </a:custGeom>
            <a:solidFill>
              <a:srgbClr val="FA730B"/>
            </a:solidFill>
          </p:spPr>
          <p:txBody>
            <a:bodyPr/>
            <a:lstStyle/>
            <a:p>
              <a:endParaRPr lang="en-GB"/>
            </a:p>
          </p:txBody>
        </p:sp>
        <p:sp>
          <p:nvSpPr>
            <p:cNvPr id="11" name="TextBox 11"/>
            <p:cNvSpPr txBox="1"/>
            <p:nvPr/>
          </p:nvSpPr>
          <p:spPr>
            <a:xfrm>
              <a:off x="88900" y="136525"/>
              <a:ext cx="533400" cy="511175"/>
            </a:xfrm>
            <a:prstGeom prst="rect">
              <a:avLst/>
            </a:prstGeom>
          </p:spPr>
          <p:txBody>
            <a:bodyPr lIns="50800" tIns="50800" rIns="50800" bIns="50800" rtlCol="0" anchor="ctr"/>
            <a:lstStyle/>
            <a:p>
              <a:pPr algn="ctr">
                <a:lnSpc>
                  <a:spcPts val="2597"/>
                </a:lnSpc>
              </a:pPr>
              <a:r>
                <a:rPr lang="en-US" sz="1855" spc="166">
                  <a:solidFill>
                    <a:srgbClr val="34509B"/>
                  </a:solidFill>
                  <a:latin typeface="Hussar Bold"/>
                  <a:ea typeface="Hussar Bold"/>
                  <a:cs typeface="Hussar Bold"/>
                  <a:sym typeface="Hussar Bold"/>
                </a:rPr>
                <a:t>Your Voice</a:t>
              </a:r>
            </a:p>
          </p:txBody>
        </p:sp>
      </p:grpSp>
      <p:grpSp>
        <p:nvGrpSpPr>
          <p:cNvPr id="12" name="Group 12"/>
          <p:cNvGrpSpPr/>
          <p:nvPr/>
        </p:nvGrpSpPr>
        <p:grpSpPr>
          <a:xfrm>
            <a:off x="12448721" y="3881689"/>
            <a:ext cx="2700338" cy="3086100"/>
            <a:chOff x="0" y="0"/>
            <a:chExt cx="711200" cy="812800"/>
          </a:xfrm>
        </p:grpSpPr>
        <p:sp>
          <p:nvSpPr>
            <p:cNvPr id="13" name="Freeform 13"/>
            <p:cNvSpPr/>
            <p:nvPr/>
          </p:nvSpPr>
          <p:spPr>
            <a:xfrm>
              <a:off x="0" y="0"/>
              <a:ext cx="711200" cy="812800"/>
            </a:xfrm>
            <a:custGeom>
              <a:avLst/>
              <a:gdLst/>
              <a:ahLst/>
              <a:cxnLst/>
              <a:rect l="l" t="t" r="r" b="b"/>
              <a:pathLst>
                <a:path w="711200" h="812800">
                  <a:moveTo>
                    <a:pt x="355600" y="0"/>
                  </a:moveTo>
                  <a:lnTo>
                    <a:pt x="499725" y="159329"/>
                  </a:lnTo>
                  <a:lnTo>
                    <a:pt x="711200" y="203200"/>
                  </a:lnTo>
                  <a:lnTo>
                    <a:pt x="643849" y="406400"/>
                  </a:lnTo>
                  <a:lnTo>
                    <a:pt x="711200" y="609600"/>
                  </a:lnTo>
                  <a:lnTo>
                    <a:pt x="499725" y="653471"/>
                  </a:lnTo>
                  <a:lnTo>
                    <a:pt x="355600" y="812800"/>
                  </a:lnTo>
                  <a:lnTo>
                    <a:pt x="211475" y="653471"/>
                  </a:lnTo>
                  <a:lnTo>
                    <a:pt x="0" y="609600"/>
                  </a:lnTo>
                  <a:lnTo>
                    <a:pt x="67351" y="406400"/>
                  </a:lnTo>
                  <a:lnTo>
                    <a:pt x="0" y="203200"/>
                  </a:lnTo>
                  <a:lnTo>
                    <a:pt x="211475" y="159329"/>
                  </a:lnTo>
                  <a:lnTo>
                    <a:pt x="355600" y="0"/>
                  </a:lnTo>
                  <a:close/>
                </a:path>
              </a:pathLst>
            </a:custGeom>
            <a:solidFill>
              <a:srgbClr val="FA730B"/>
            </a:solidFill>
          </p:spPr>
          <p:txBody>
            <a:bodyPr/>
            <a:lstStyle/>
            <a:p>
              <a:endParaRPr lang="en-GB"/>
            </a:p>
          </p:txBody>
        </p:sp>
        <p:sp>
          <p:nvSpPr>
            <p:cNvPr id="14" name="TextBox 14"/>
            <p:cNvSpPr txBox="1"/>
            <p:nvPr/>
          </p:nvSpPr>
          <p:spPr>
            <a:xfrm>
              <a:off x="88900" y="136525"/>
              <a:ext cx="533400" cy="511175"/>
            </a:xfrm>
            <a:prstGeom prst="rect">
              <a:avLst/>
            </a:prstGeom>
          </p:spPr>
          <p:txBody>
            <a:bodyPr lIns="50800" tIns="50800" rIns="50800" bIns="50800" rtlCol="0" anchor="ctr"/>
            <a:lstStyle/>
            <a:p>
              <a:pPr algn="ctr">
                <a:lnSpc>
                  <a:spcPts val="2597"/>
                </a:lnSpc>
              </a:pPr>
              <a:r>
                <a:rPr lang="en-US" sz="1855" spc="166">
                  <a:solidFill>
                    <a:srgbClr val="34509B"/>
                  </a:solidFill>
                  <a:latin typeface="Hussar Bold"/>
                  <a:ea typeface="Hussar Bold"/>
                  <a:cs typeface="Hussar Bold"/>
                  <a:sym typeface="Hussar Bold"/>
                </a:rPr>
                <a:t>Increase Confidence!</a:t>
              </a:r>
            </a:p>
          </p:txBody>
        </p:sp>
      </p:grpSp>
      <p:sp>
        <p:nvSpPr>
          <p:cNvPr id="15" name="TextBox 15"/>
          <p:cNvSpPr txBox="1"/>
          <p:nvPr/>
        </p:nvSpPr>
        <p:spPr>
          <a:xfrm>
            <a:off x="5210098" y="1180401"/>
            <a:ext cx="6896546" cy="949193"/>
          </a:xfrm>
          <a:prstGeom prst="rect">
            <a:avLst/>
          </a:prstGeom>
        </p:spPr>
        <p:txBody>
          <a:bodyPr lIns="0" tIns="0" rIns="0" bIns="0" rtlCol="0" anchor="t">
            <a:spAutoFit/>
          </a:bodyPr>
          <a:lstStyle/>
          <a:p>
            <a:pPr algn="ctr">
              <a:lnSpc>
                <a:spcPts val="3857"/>
              </a:lnSpc>
            </a:pPr>
            <a:r>
              <a:rPr lang="en-US" sz="2755" b="1" spc="247">
                <a:solidFill>
                  <a:srgbClr val="FFFFFE"/>
                </a:solidFill>
                <a:latin typeface="Canva Sans Bold"/>
                <a:ea typeface="Canva Sans Bold"/>
                <a:cs typeface="Canva Sans Bold"/>
                <a:sym typeface="Canva Sans Bold"/>
              </a:rPr>
              <a:t>Elevate Youth Participation Group</a:t>
            </a:r>
          </a:p>
          <a:p>
            <a:pPr algn="ctr">
              <a:lnSpc>
                <a:spcPts val="3857"/>
              </a:lnSpc>
              <a:spcBef>
                <a:spcPct val="0"/>
              </a:spcBef>
            </a:pPr>
            <a:r>
              <a:rPr lang="en-US" sz="2755" b="1" spc="247">
                <a:solidFill>
                  <a:srgbClr val="FFFFFE"/>
                </a:solidFill>
                <a:latin typeface="Canva Sans Bold"/>
                <a:ea typeface="Canva Sans Bold"/>
                <a:cs typeface="Canva Sans Bold"/>
                <a:sym typeface="Canva Sans Bold"/>
              </a:rPr>
              <a:t>Young People - Age 14-24 years</a:t>
            </a:r>
          </a:p>
        </p:txBody>
      </p:sp>
      <p:grpSp>
        <p:nvGrpSpPr>
          <p:cNvPr id="16" name="Group 16"/>
          <p:cNvGrpSpPr/>
          <p:nvPr/>
        </p:nvGrpSpPr>
        <p:grpSpPr>
          <a:xfrm>
            <a:off x="872979" y="6967789"/>
            <a:ext cx="2700338" cy="3086100"/>
            <a:chOff x="0" y="0"/>
            <a:chExt cx="711200" cy="812800"/>
          </a:xfrm>
        </p:grpSpPr>
        <p:sp>
          <p:nvSpPr>
            <p:cNvPr id="17" name="Freeform 17"/>
            <p:cNvSpPr/>
            <p:nvPr/>
          </p:nvSpPr>
          <p:spPr>
            <a:xfrm>
              <a:off x="0" y="0"/>
              <a:ext cx="711200" cy="812800"/>
            </a:xfrm>
            <a:custGeom>
              <a:avLst/>
              <a:gdLst/>
              <a:ahLst/>
              <a:cxnLst/>
              <a:rect l="l" t="t" r="r" b="b"/>
              <a:pathLst>
                <a:path w="711200" h="812800">
                  <a:moveTo>
                    <a:pt x="355600" y="0"/>
                  </a:moveTo>
                  <a:lnTo>
                    <a:pt x="499725" y="159329"/>
                  </a:lnTo>
                  <a:lnTo>
                    <a:pt x="711200" y="203200"/>
                  </a:lnTo>
                  <a:lnTo>
                    <a:pt x="643849" y="406400"/>
                  </a:lnTo>
                  <a:lnTo>
                    <a:pt x="711200" y="609600"/>
                  </a:lnTo>
                  <a:lnTo>
                    <a:pt x="499725" y="653471"/>
                  </a:lnTo>
                  <a:lnTo>
                    <a:pt x="355600" y="812800"/>
                  </a:lnTo>
                  <a:lnTo>
                    <a:pt x="211475" y="653471"/>
                  </a:lnTo>
                  <a:lnTo>
                    <a:pt x="0" y="609600"/>
                  </a:lnTo>
                  <a:lnTo>
                    <a:pt x="67351" y="406400"/>
                  </a:lnTo>
                  <a:lnTo>
                    <a:pt x="0" y="203200"/>
                  </a:lnTo>
                  <a:lnTo>
                    <a:pt x="211475" y="159329"/>
                  </a:lnTo>
                  <a:lnTo>
                    <a:pt x="355600" y="0"/>
                  </a:lnTo>
                  <a:close/>
                </a:path>
              </a:pathLst>
            </a:custGeom>
            <a:solidFill>
              <a:srgbClr val="FA730B"/>
            </a:solidFill>
          </p:spPr>
          <p:txBody>
            <a:bodyPr/>
            <a:lstStyle/>
            <a:p>
              <a:endParaRPr lang="en-GB"/>
            </a:p>
          </p:txBody>
        </p:sp>
        <p:sp>
          <p:nvSpPr>
            <p:cNvPr id="18" name="TextBox 18"/>
            <p:cNvSpPr txBox="1"/>
            <p:nvPr/>
          </p:nvSpPr>
          <p:spPr>
            <a:xfrm>
              <a:off x="88900" y="107950"/>
              <a:ext cx="533400" cy="539750"/>
            </a:xfrm>
            <a:prstGeom prst="rect">
              <a:avLst/>
            </a:prstGeom>
          </p:spPr>
          <p:txBody>
            <a:bodyPr lIns="50800" tIns="50800" rIns="50800" bIns="50800" rtlCol="0" anchor="ctr"/>
            <a:lstStyle/>
            <a:p>
              <a:pPr algn="ctr">
                <a:lnSpc>
                  <a:spcPts val="3577"/>
                </a:lnSpc>
              </a:pPr>
              <a:r>
                <a:rPr lang="en-US" sz="2555" spc="229">
                  <a:solidFill>
                    <a:srgbClr val="34509B"/>
                  </a:solidFill>
                  <a:latin typeface="Hussar Bold"/>
                  <a:ea typeface="Hussar Bold"/>
                  <a:cs typeface="Hussar Bold"/>
                  <a:sym typeface="Hussar Bold"/>
                </a:rPr>
                <a:t>Improve</a:t>
              </a:r>
            </a:p>
          </p:txBody>
        </p:sp>
      </p:grpSp>
      <p:grpSp>
        <p:nvGrpSpPr>
          <p:cNvPr id="19" name="Group 19"/>
          <p:cNvGrpSpPr/>
          <p:nvPr/>
        </p:nvGrpSpPr>
        <p:grpSpPr>
          <a:xfrm>
            <a:off x="14766566" y="7200900"/>
            <a:ext cx="2700338" cy="3086100"/>
            <a:chOff x="0" y="0"/>
            <a:chExt cx="711200" cy="812800"/>
          </a:xfrm>
        </p:grpSpPr>
        <p:sp>
          <p:nvSpPr>
            <p:cNvPr id="20" name="Freeform 20"/>
            <p:cNvSpPr/>
            <p:nvPr/>
          </p:nvSpPr>
          <p:spPr>
            <a:xfrm>
              <a:off x="0" y="0"/>
              <a:ext cx="711200" cy="812800"/>
            </a:xfrm>
            <a:custGeom>
              <a:avLst/>
              <a:gdLst/>
              <a:ahLst/>
              <a:cxnLst/>
              <a:rect l="l" t="t" r="r" b="b"/>
              <a:pathLst>
                <a:path w="711200" h="812800">
                  <a:moveTo>
                    <a:pt x="355600" y="0"/>
                  </a:moveTo>
                  <a:lnTo>
                    <a:pt x="499725" y="159329"/>
                  </a:lnTo>
                  <a:lnTo>
                    <a:pt x="711200" y="203200"/>
                  </a:lnTo>
                  <a:lnTo>
                    <a:pt x="643849" y="406400"/>
                  </a:lnTo>
                  <a:lnTo>
                    <a:pt x="711200" y="609600"/>
                  </a:lnTo>
                  <a:lnTo>
                    <a:pt x="499725" y="653471"/>
                  </a:lnTo>
                  <a:lnTo>
                    <a:pt x="355600" y="812800"/>
                  </a:lnTo>
                  <a:lnTo>
                    <a:pt x="211475" y="653471"/>
                  </a:lnTo>
                  <a:lnTo>
                    <a:pt x="0" y="609600"/>
                  </a:lnTo>
                  <a:lnTo>
                    <a:pt x="67351" y="406400"/>
                  </a:lnTo>
                  <a:lnTo>
                    <a:pt x="0" y="203200"/>
                  </a:lnTo>
                  <a:lnTo>
                    <a:pt x="211475" y="159329"/>
                  </a:lnTo>
                  <a:lnTo>
                    <a:pt x="355600" y="0"/>
                  </a:lnTo>
                  <a:close/>
                </a:path>
              </a:pathLst>
            </a:custGeom>
            <a:solidFill>
              <a:srgbClr val="FA730B"/>
            </a:solidFill>
          </p:spPr>
          <p:txBody>
            <a:bodyPr/>
            <a:lstStyle/>
            <a:p>
              <a:endParaRPr lang="en-GB"/>
            </a:p>
          </p:txBody>
        </p:sp>
        <p:sp>
          <p:nvSpPr>
            <p:cNvPr id="21" name="TextBox 21"/>
            <p:cNvSpPr txBox="1"/>
            <p:nvPr/>
          </p:nvSpPr>
          <p:spPr>
            <a:xfrm>
              <a:off x="88900" y="136525"/>
              <a:ext cx="533400" cy="511175"/>
            </a:xfrm>
            <a:prstGeom prst="rect">
              <a:avLst/>
            </a:prstGeom>
          </p:spPr>
          <p:txBody>
            <a:bodyPr lIns="50800" tIns="50800" rIns="50800" bIns="50800" rtlCol="0" anchor="ctr"/>
            <a:lstStyle/>
            <a:p>
              <a:pPr algn="ctr">
                <a:lnSpc>
                  <a:spcPts val="2597"/>
                </a:lnSpc>
              </a:pPr>
              <a:r>
                <a:rPr lang="en-US" sz="1855" spc="166">
                  <a:solidFill>
                    <a:srgbClr val="34509B"/>
                  </a:solidFill>
                  <a:latin typeface="Hussar Bold"/>
                  <a:ea typeface="Hussar Bold"/>
                  <a:cs typeface="Hussar Bold"/>
                  <a:sym typeface="Hussar Bold"/>
                </a:rPr>
                <a:t>Learn New Skills</a:t>
              </a: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34509B"/>
        </a:solidFill>
        <a:effectLst/>
      </p:bgPr>
    </p:bg>
    <p:spTree>
      <p:nvGrpSpPr>
        <p:cNvPr id="1" name=""/>
        <p:cNvGrpSpPr/>
        <p:nvPr/>
      </p:nvGrpSpPr>
      <p:grpSpPr>
        <a:xfrm>
          <a:off x="0" y="0"/>
          <a:ext cx="0" cy="0"/>
          <a:chOff x="0" y="0"/>
          <a:chExt cx="0" cy="0"/>
        </a:xfrm>
      </p:grpSpPr>
      <p:sp>
        <p:nvSpPr>
          <p:cNvPr id="2" name="Freeform 2"/>
          <p:cNvSpPr/>
          <p:nvPr/>
        </p:nvSpPr>
        <p:spPr>
          <a:xfrm>
            <a:off x="591995" y="376577"/>
            <a:ext cx="4317602" cy="3238201"/>
          </a:xfrm>
          <a:custGeom>
            <a:avLst/>
            <a:gdLst/>
            <a:ahLst/>
            <a:cxnLst/>
            <a:rect l="l" t="t" r="r" b="b"/>
            <a:pathLst>
              <a:path w="4317602" h="3238201">
                <a:moveTo>
                  <a:pt x="0" y="0"/>
                </a:moveTo>
                <a:lnTo>
                  <a:pt x="4317602" y="0"/>
                </a:lnTo>
                <a:lnTo>
                  <a:pt x="4317602" y="3238201"/>
                </a:lnTo>
                <a:lnTo>
                  <a:pt x="0" y="3238201"/>
                </a:lnTo>
                <a:lnTo>
                  <a:pt x="0" y="0"/>
                </a:lnTo>
                <a:close/>
              </a:path>
            </a:pathLst>
          </a:custGeom>
          <a:blipFill>
            <a:blip r:embed="rId2"/>
            <a:stretch>
              <a:fillRect/>
            </a:stretch>
          </a:blipFill>
        </p:spPr>
        <p:txBody>
          <a:bodyPr/>
          <a:lstStyle/>
          <a:p>
            <a:endParaRPr lang="en-GB"/>
          </a:p>
        </p:txBody>
      </p:sp>
      <p:sp>
        <p:nvSpPr>
          <p:cNvPr id="3" name="Freeform 3"/>
          <p:cNvSpPr/>
          <p:nvPr/>
        </p:nvSpPr>
        <p:spPr>
          <a:xfrm>
            <a:off x="10904969" y="1028700"/>
            <a:ext cx="3495080" cy="4660107"/>
          </a:xfrm>
          <a:custGeom>
            <a:avLst/>
            <a:gdLst/>
            <a:ahLst/>
            <a:cxnLst/>
            <a:rect l="l" t="t" r="r" b="b"/>
            <a:pathLst>
              <a:path w="3495080" h="4660107">
                <a:moveTo>
                  <a:pt x="0" y="0"/>
                </a:moveTo>
                <a:lnTo>
                  <a:pt x="3495080" y="0"/>
                </a:lnTo>
                <a:lnTo>
                  <a:pt x="3495080" y="4660107"/>
                </a:lnTo>
                <a:lnTo>
                  <a:pt x="0" y="4660107"/>
                </a:lnTo>
                <a:lnTo>
                  <a:pt x="0" y="0"/>
                </a:lnTo>
                <a:close/>
              </a:path>
            </a:pathLst>
          </a:custGeom>
          <a:blipFill>
            <a:blip r:embed="rId3"/>
            <a:stretch>
              <a:fillRect/>
            </a:stretch>
          </a:blipFill>
        </p:spPr>
        <p:txBody>
          <a:bodyPr/>
          <a:lstStyle/>
          <a:p>
            <a:endParaRPr lang="en-GB"/>
          </a:p>
        </p:txBody>
      </p:sp>
      <p:sp>
        <p:nvSpPr>
          <p:cNvPr id="4" name="Freeform 4"/>
          <p:cNvSpPr/>
          <p:nvPr/>
        </p:nvSpPr>
        <p:spPr>
          <a:xfrm>
            <a:off x="1642492" y="3892925"/>
            <a:ext cx="3905786" cy="2929340"/>
          </a:xfrm>
          <a:custGeom>
            <a:avLst/>
            <a:gdLst/>
            <a:ahLst/>
            <a:cxnLst/>
            <a:rect l="l" t="t" r="r" b="b"/>
            <a:pathLst>
              <a:path w="3905786" h="2929340">
                <a:moveTo>
                  <a:pt x="0" y="0"/>
                </a:moveTo>
                <a:lnTo>
                  <a:pt x="3905787" y="0"/>
                </a:lnTo>
                <a:lnTo>
                  <a:pt x="3905787" y="2929340"/>
                </a:lnTo>
                <a:lnTo>
                  <a:pt x="0" y="2929340"/>
                </a:lnTo>
                <a:lnTo>
                  <a:pt x="0" y="0"/>
                </a:lnTo>
                <a:close/>
              </a:path>
            </a:pathLst>
          </a:custGeom>
          <a:blipFill>
            <a:blip r:embed="rId4"/>
            <a:stretch>
              <a:fillRect/>
            </a:stretch>
          </a:blipFill>
        </p:spPr>
        <p:txBody>
          <a:bodyPr/>
          <a:lstStyle/>
          <a:p>
            <a:endParaRPr lang="en-GB"/>
          </a:p>
        </p:txBody>
      </p:sp>
      <p:sp>
        <p:nvSpPr>
          <p:cNvPr id="5" name="Freeform 5"/>
          <p:cNvSpPr/>
          <p:nvPr/>
        </p:nvSpPr>
        <p:spPr>
          <a:xfrm>
            <a:off x="12713074" y="5982906"/>
            <a:ext cx="4546226" cy="3409669"/>
          </a:xfrm>
          <a:custGeom>
            <a:avLst/>
            <a:gdLst/>
            <a:ahLst/>
            <a:cxnLst/>
            <a:rect l="l" t="t" r="r" b="b"/>
            <a:pathLst>
              <a:path w="4546226" h="3409669">
                <a:moveTo>
                  <a:pt x="0" y="0"/>
                </a:moveTo>
                <a:lnTo>
                  <a:pt x="4546226" y="0"/>
                </a:lnTo>
                <a:lnTo>
                  <a:pt x="4546226" y="3409670"/>
                </a:lnTo>
                <a:lnTo>
                  <a:pt x="0" y="3409670"/>
                </a:lnTo>
                <a:lnTo>
                  <a:pt x="0" y="0"/>
                </a:lnTo>
                <a:close/>
              </a:path>
            </a:pathLst>
          </a:custGeom>
          <a:blipFill>
            <a:blip r:embed="rId5"/>
            <a:stretch>
              <a:fillRect/>
            </a:stretch>
          </a:blipFill>
        </p:spPr>
        <p:txBody>
          <a:bodyPr/>
          <a:lstStyle/>
          <a:p>
            <a:endParaRPr lang="en-GB"/>
          </a:p>
        </p:txBody>
      </p:sp>
      <p:sp>
        <p:nvSpPr>
          <p:cNvPr id="6" name="Freeform 6"/>
          <p:cNvSpPr/>
          <p:nvPr/>
        </p:nvSpPr>
        <p:spPr>
          <a:xfrm>
            <a:off x="14886545" y="646906"/>
            <a:ext cx="2922067" cy="3896089"/>
          </a:xfrm>
          <a:custGeom>
            <a:avLst/>
            <a:gdLst/>
            <a:ahLst/>
            <a:cxnLst/>
            <a:rect l="l" t="t" r="r" b="b"/>
            <a:pathLst>
              <a:path w="2922067" h="3896089">
                <a:moveTo>
                  <a:pt x="0" y="0"/>
                </a:moveTo>
                <a:lnTo>
                  <a:pt x="2922067" y="0"/>
                </a:lnTo>
                <a:lnTo>
                  <a:pt x="2922067" y="3896089"/>
                </a:lnTo>
                <a:lnTo>
                  <a:pt x="0" y="3896089"/>
                </a:lnTo>
                <a:lnTo>
                  <a:pt x="0" y="0"/>
                </a:lnTo>
                <a:close/>
              </a:path>
            </a:pathLst>
          </a:custGeom>
          <a:blipFill>
            <a:blip r:embed="rId6"/>
            <a:stretch>
              <a:fillRect/>
            </a:stretch>
          </a:blipFill>
        </p:spPr>
        <p:txBody>
          <a:bodyPr/>
          <a:lstStyle/>
          <a:p>
            <a:endParaRPr lang="en-GB"/>
          </a:p>
        </p:txBody>
      </p:sp>
      <p:sp>
        <p:nvSpPr>
          <p:cNvPr id="7" name="Freeform 7"/>
          <p:cNvSpPr/>
          <p:nvPr/>
        </p:nvSpPr>
        <p:spPr>
          <a:xfrm>
            <a:off x="6714314" y="900283"/>
            <a:ext cx="3443434" cy="4591246"/>
          </a:xfrm>
          <a:custGeom>
            <a:avLst/>
            <a:gdLst/>
            <a:ahLst/>
            <a:cxnLst/>
            <a:rect l="l" t="t" r="r" b="b"/>
            <a:pathLst>
              <a:path w="3443434" h="4591246">
                <a:moveTo>
                  <a:pt x="0" y="0"/>
                </a:moveTo>
                <a:lnTo>
                  <a:pt x="3443435" y="0"/>
                </a:lnTo>
                <a:lnTo>
                  <a:pt x="3443435" y="4591246"/>
                </a:lnTo>
                <a:lnTo>
                  <a:pt x="0" y="4591246"/>
                </a:lnTo>
                <a:lnTo>
                  <a:pt x="0" y="0"/>
                </a:lnTo>
                <a:close/>
              </a:path>
            </a:pathLst>
          </a:custGeom>
          <a:blipFill>
            <a:blip r:embed="rId7"/>
            <a:stretch>
              <a:fillRect/>
            </a:stretch>
          </a:blipFill>
        </p:spPr>
        <p:txBody>
          <a:bodyPr/>
          <a:lstStyle/>
          <a:p>
            <a:endParaRPr lang="en-GB"/>
          </a:p>
        </p:txBody>
      </p:sp>
      <p:sp>
        <p:nvSpPr>
          <p:cNvPr id="8" name="Freeform 8"/>
          <p:cNvSpPr/>
          <p:nvPr/>
        </p:nvSpPr>
        <p:spPr>
          <a:xfrm>
            <a:off x="6322377" y="6222094"/>
            <a:ext cx="4227309" cy="3170482"/>
          </a:xfrm>
          <a:custGeom>
            <a:avLst/>
            <a:gdLst/>
            <a:ahLst/>
            <a:cxnLst/>
            <a:rect l="l" t="t" r="r" b="b"/>
            <a:pathLst>
              <a:path w="4227309" h="3170482">
                <a:moveTo>
                  <a:pt x="0" y="0"/>
                </a:moveTo>
                <a:lnTo>
                  <a:pt x="4227309" y="0"/>
                </a:lnTo>
                <a:lnTo>
                  <a:pt x="4227309" y="3170482"/>
                </a:lnTo>
                <a:lnTo>
                  <a:pt x="0" y="3170482"/>
                </a:lnTo>
                <a:lnTo>
                  <a:pt x="0" y="0"/>
                </a:lnTo>
                <a:close/>
              </a:path>
            </a:pathLst>
          </a:custGeom>
          <a:blipFill>
            <a:blip r:embed="rId8"/>
            <a:stretch>
              <a:fillRect/>
            </a:stretch>
          </a:blipFill>
        </p:spPr>
        <p:txBody>
          <a:bodyPr/>
          <a:lstStyle/>
          <a:p>
            <a:endParaRPr lang="en-GB"/>
          </a:p>
        </p:txBody>
      </p:sp>
      <p:sp>
        <p:nvSpPr>
          <p:cNvPr id="9" name="Freeform 9"/>
          <p:cNvSpPr/>
          <p:nvPr/>
        </p:nvSpPr>
        <p:spPr>
          <a:xfrm>
            <a:off x="1182851" y="7098490"/>
            <a:ext cx="3960919" cy="2970689"/>
          </a:xfrm>
          <a:custGeom>
            <a:avLst/>
            <a:gdLst/>
            <a:ahLst/>
            <a:cxnLst/>
            <a:rect l="l" t="t" r="r" b="b"/>
            <a:pathLst>
              <a:path w="3960919" h="2970689">
                <a:moveTo>
                  <a:pt x="0" y="0"/>
                </a:moveTo>
                <a:lnTo>
                  <a:pt x="3960919" y="0"/>
                </a:lnTo>
                <a:lnTo>
                  <a:pt x="3960919" y="2970689"/>
                </a:lnTo>
                <a:lnTo>
                  <a:pt x="0" y="2970689"/>
                </a:lnTo>
                <a:lnTo>
                  <a:pt x="0" y="0"/>
                </a:lnTo>
                <a:close/>
              </a:path>
            </a:pathLst>
          </a:custGeom>
          <a:blipFill>
            <a:blip r:embed="rId9"/>
            <a:stretch>
              <a:fillRect/>
            </a:stretch>
          </a:blipFill>
        </p:spPr>
        <p:txBody>
          <a:bodyPr/>
          <a:lstStyle/>
          <a:p>
            <a:endParaRPr lang="en-GB"/>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TotalTime>
  <Words>593</Words>
  <Application>Microsoft Office PowerPoint</Application>
  <PresentationFormat>Custom</PresentationFormat>
  <Paragraphs>85</Paragraphs>
  <Slides>34</Slides>
  <Notes>0</Notes>
  <HiddenSlides>0</HiddenSlides>
  <MMClips>2</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34</vt:i4>
      </vt:variant>
    </vt:vector>
  </HeadingPairs>
  <TitlesOfParts>
    <vt:vector size="47" baseType="lpstr">
      <vt:lpstr>DejaVu Sans Light</vt:lpstr>
      <vt:lpstr>Arial</vt:lpstr>
      <vt:lpstr>Calibri</vt:lpstr>
      <vt:lpstr>Canva Sans Bold</vt:lpstr>
      <vt:lpstr>Evolventa Bold</vt:lpstr>
      <vt:lpstr>Canva Sans</vt:lpstr>
      <vt:lpstr>Recoleta Bold</vt:lpstr>
      <vt:lpstr>TT Interphases Bold</vt:lpstr>
      <vt:lpstr>TAN Harmoni</vt:lpstr>
      <vt:lpstr>Magneton</vt:lpstr>
      <vt:lpstr>Hussar Bold</vt:lpstr>
      <vt:lpstr>DejaVu Sans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Childrens Autism Hub Prediagnosis Offer</dc:title>
  <dc:creator>Julie Collins</dc:creator>
  <cp:lastModifiedBy>Viki Talbot-Parker</cp:lastModifiedBy>
  <cp:revision>2</cp:revision>
  <dcterms:created xsi:type="dcterms:W3CDTF">2006-08-16T00:00:00Z</dcterms:created>
  <dcterms:modified xsi:type="dcterms:W3CDTF">2025-05-06T10:22:01Z</dcterms:modified>
  <dc:identifier>DAGfAQzY9dk</dc:identifier>
</cp:coreProperties>
</file>